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3399FF"/>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07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EAD31A4-F116-471A-BAA0-CD9197B0BF02}" type="datetimeFigureOut">
              <a:rPr lang="fr-FR" smtClean="0"/>
              <a:pPr/>
              <a:t>10/03/2017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87C5F6E-7B93-4CB8-9F97-17C2998AA8FF}" type="slidenum">
              <a:rPr lang="fr-FR" smtClean="0"/>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AD31A4-F116-471A-BAA0-CD9197B0BF02}" type="datetimeFigureOut">
              <a:rPr lang="fr-FR" smtClean="0"/>
              <a:pPr/>
              <a:t>10/03/2017</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7C5F6E-7B93-4CB8-9F97-17C2998AA8FF}" type="slidenum">
              <a:rPr lang="fr-FR" smtClean="0"/>
              <a:pPr/>
              <a:t>‹#›</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03648" y="3645024"/>
            <a:ext cx="6982544" cy="531490"/>
          </a:xfrm>
        </p:spPr>
        <p:txBody>
          <a:bodyPr>
            <a:normAutofit/>
          </a:bodyPr>
          <a:lstStyle/>
          <a:p>
            <a:r>
              <a:rPr lang="fr-FR" sz="2400" dirty="0" smtClean="0"/>
              <a:t>United Hôtels Corporation</a:t>
            </a:r>
            <a:endParaRPr lang="fr-FR" sz="2400" dirty="0"/>
          </a:p>
        </p:txBody>
      </p:sp>
      <p:sp>
        <p:nvSpPr>
          <p:cNvPr id="3" name="Sous-titre 2"/>
          <p:cNvSpPr>
            <a:spLocks noGrp="1"/>
          </p:cNvSpPr>
          <p:nvPr>
            <p:ph type="subTitle" idx="1"/>
          </p:nvPr>
        </p:nvSpPr>
        <p:spPr>
          <a:xfrm>
            <a:off x="755576" y="4509120"/>
            <a:ext cx="8208912" cy="1968624"/>
          </a:xfrm>
        </p:spPr>
        <p:txBody>
          <a:bodyPr/>
          <a:lstStyle/>
          <a:p>
            <a:r>
              <a:rPr lang="fr-FR" dirty="0" smtClean="0"/>
              <a:t>       </a:t>
            </a:r>
            <a:endParaRPr lang="fr-FR" dirty="0"/>
          </a:p>
        </p:txBody>
      </p:sp>
      <p:pic>
        <p:nvPicPr>
          <p:cNvPr id="1026" name="Picture 2" descr="C:\Users\h\Desktop\UHC_Logo_3D_Full_Silver.png"/>
          <p:cNvPicPr>
            <a:picLocks noChangeAspect="1" noChangeArrowheads="1"/>
          </p:cNvPicPr>
          <p:nvPr/>
        </p:nvPicPr>
        <p:blipFill>
          <a:blip r:embed="rId2" cstate="print"/>
          <a:srcRect/>
          <a:stretch>
            <a:fillRect/>
          </a:stretch>
        </p:blipFill>
        <p:spPr bwMode="auto">
          <a:xfrm>
            <a:off x="3203848" y="-103516"/>
            <a:ext cx="3573016" cy="3573016"/>
          </a:xfrm>
          <a:prstGeom prst="rect">
            <a:avLst/>
          </a:prstGeom>
          <a:noFill/>
        </p:spPr>
      </p:pic>
      <p:pic>
        <p:nvPicPr>
          <p:cNvPr id="5" name="Image 4" descr="Afficher l'image d'origine"/>
          <p:cNvPicPr/>
          <p:nvPr/>
        </p:nvPicPr>
        <p:blipFill>
          <a:blip r:embed="rId3" cstate="print"/>
          <a:srcRect/>
          <a:stretch>
            <a:fillRect/>
          </a:stretch>
        </p:blipFill>
        <p:spPr bwMode="auto">
          <a:xfrm>
            <a:off x="899592" y="5085185"/>
            <a:ext cx="1814137" cy="1152128"/>
          </a:xfrm>
          <a:prstGeom prst="rect">
            <a:avLst/>
          </a:prstGeom>
          <a:noFill/>
          <a:ln w="9525">
            <a:noFill/>
            <a:miter lim="800000"/>
            <a:headEnd/>
            <a:tailEnd/>
          </a:ln>
        </p:spPr>
      </p:pic>
      <p:pic>
        <p:nvPicPr>
          <p:cNvPr id="7" name="Image 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04048" y="4869160"/>
            <a:ext cx="1368152" cy="1581952"/>
          </a:xfrm>
          <a:prstGeom prst="rect">
            <a:avLst/>
          </a:prstGeom>
          <a:noFill/>
          <a:ln>
            <a:noFill/>
          </a:ln>
        </p:spPr>
      </p:pic>
      <p:sp>
        <p:nvSpPr>
          <p:cNvPr id="9" name="ZoneTexte 8"/>
          <p:cNvSpPr txBox="1"/>
          <p:nvPr/>
        </p:nvSpPr>
        <p:spPr>
          <a:xfrm>
            <a:off x="6516216" y="5285081"/>
            <a:ext cx="2232248" cy="984885"/>
          </a:xfrm>
          <a:prstGeom prst="rect">
            <a:avLst/>
          </a:prstGeom>
          <a:noFill/>
        </p:spPr>
        <p:txBody>
          <a:bodyPr wrap="square" rtlCol="0">
            <a:spAutoFit/>
          </a:bodyPr>
          <a:lstStyle/>
          <a:p>
            <a:r>
              <a:rPr lang="fr-FR" sz="4400" b="1" dirty="0" smtClean="0">
                <a:solidFill>
                  <a:schemeClr val="accent6">
                    <a:lumMod val="50000"/>
                  </a:schemeClr>
                </a:solidFill>
              </a:rPr>
              <a:t>S</a:t>
            </a:r>
            <a:r>
              <a:rPr lang="fr-FR" sz="3200" b="1" dirty="0" smtClean="0">
                <a:solidFill>
                  <a:schemeClr val="accent6">
                    <a:lumMod val="50000"/>
                  </a:schemeClr>
                </a:solidFill>
              </a:rPr>
              <a:t>tay</a:t>
            </a:r>
            <a:r>
              <a:rPr lang="fr-FR" sz="4400" b="1" dirty="0" smtClean="0">
                <a:solidFill>
                  <a:schemeClr val="accent3">
                    <a:lumMod val="50000"/>
                  </a:schemeClr>
                </a:solidFill>
              </a:rPr>
              <a:t>H</a:t>
            </a:r>
            <a:r>
              <a:rPr lang="fr-FR" sz="3200" b="1" dirty="0" smtClean="0">
                <a:solidFill>
                  <a:schemeClr val="accent3">
                    <a:lumMod val="50000"/>
                  </a:schemeClr>
                </a:solidFill>
              </a:rPr>
              <a:t>ome</a:t>
            </a:r>
          </a:p>
          <a:p>
            <a:pPr algn="ctr"/>
            <a:r>
              <a:rPr lang="fr-FR" sz="1400" b="1" dirty="0" smtClean="0"/>
              <a:t>Apparthôtel</a:t>
            </a:r>
            <a:endParaRPr lang="fr-FR" sz="1400" b="1" dirty="0"/>
          </a:p>
        </p:txBody>
      </p:sp>
      <p:pic>
        <p:nvPicPr>
          <p:cNvPr id="10" name="Image 9" descr="Afficher l'image d'origine"/>
          <p:cNvPicPr/>
          <p:nvPr/>
        </p:nvPicPr>
        <p:blipFill>
          <a:blip r:embed="rId5" cstate="print"/>
          <a:srcRect/>
          <a:stretch>
            <a:fillRect/>
          </a:stretch>
        </p:blipFill>
        <p:spPr bwMode="auto">
          <a:xfrm>
            <a:off x="7236296" y="5013176"/>
            <a:ext cx="514350" cy="514350"/>
          </a:xfrm>
          <a:prstGeom prst="rect">
            <a:avLst/>
          </a:prstGeom>
          <a:noFill/>
          <a:ln w="9525">
            <a:noFill/>
            <a:miter lim="800000"/>
            <a:headEnd/>
            <a:tailEnd/>
          </a:ln>
        </p:spPr>
      </p:pic>
      <p:pic>
        <p:nvPicPr>
          <p:cNvPr id="1028" name="Picture 4" descr="C:\Users\h\AppData\Local\Temp\Rar$DI97.664\Blue_Wings_Text_Logo.png"/>
          <p:cNvPicPr>
            <a:picLocks noChangeAspect="1" noChangeArrowheads="1"/>
          </p:cNvPicPr>
          <p:nvPr/>
        </p:nvPicPr>
        <p:blipFill>
          <a:blip r:embed="rId6" cstate="print"/>
          <a:srcRect/>
          <a:stretch>
            <a:fillRect/>
          </a:stretch>
        </p:blipFill>
        <p:spPr bwMode="auto">
          <a:xfrm>
            <a:off x="2987824" y="5085184"/>
            <a:ext cx="1607523" cy="108012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3">
                    <a:lumMod val="60000"/>
                    <a:lumOff val="40000"/>
                  </a:schemeClr>
                </a:solidFill>
              </a:rPr>
              <a:t>Divers Stratégie</a:t>
            </a:r>
            <a:endParaRPr lang="fr-FR" dirty="0">
              <a:solidFill>
                <a:schemeClr val="accent3">
                  <a:lumMod val="60000"/>
                  <a:lumOff val="40000"/>
                </a:schemeClr>
              </a:solidFill>
            </a:endParaRPr>
          </a:p>
        </p:txBody>
      </p:sp>
      <p:sp>
        <p:nvSpPr>
          <p:cNvPr id="3" name="Espace réservé du contenu 2"/>
          <p:cNvSpPr>
            <a:spLocks noGrp="1"/>
          </p:cNvSpPr>
          <p:nvPr>
            <p:ph idx="1"/>
          </p:nvPr>
        </p:nvSpPr>
        <p:spPr/>
        <p:txBody>
          <a:bodyPr>
            <a:normAutofit lnSpcReduction="10000"/>
          </a:bodyPr>
          <a:lstStyle/>
          <a:p>
            <a:r>
              <a:rPr lang="fr-FR" u="sng" dirty="0" smtClean="0"/>
              <a:t>La politique fournisseurs</a:t>
            </a:r>
            <a:endParaRPr lang="fr-FR" dirty="0" smtClean="0"/>
          </a:p>
          <a:p>
            <a:r>
              <a:rPr lang="fr-FR" dirty="0" smtClean="0"/>
              <a:t>Les fournisseurs sont choisis en fonction des produits de facilités de paiement et bien sur des tarifs.</a:t>
            </a:r>
          </a:p>
          <a:p>
            <a:r>
              <a:rPr lang="fr-FR" u="sng" dirty="0" smtClean="0"/>
              <a:t>Installations et équipements</a:t>
            </a:r>
            <a:endParaRPr lang="fr-FR" dirty="0" smtClean="0"/>
          </a:p>
          <a:p>
            <a:r>
              <a:rPr lang="fr-FR" dirty="0" smtClean="0"/>
              <a:t>Le même PMS, </a:t>
            </a:r>
            <a:r>
              <a:rPr lang="fr-FR" dirty="0" err="1" smtClean="0"/>
              <a:t>channel</a:t>
            </a:r>
            <a:r>
              <a:rPr lang="fr-FR" dirty="0" smtClean="0"/>
              <a:t> manager, revenue manager système pour tous les établissements</a:t>
            </a:r>
          </a:p>
          <a:p>
            <a:r>
              <a:rPr lang="fr-FR" dirty="0" smtClean="0"/>
              <a:t>Siège social : (en cours d’achat)</a:t>
            </a:r>
          </a:p>
          <a:p>
            <a:endParaRPr lang="fr-FR" dirty="0"/>
          </a:p>
        </p:txBody>
      </p:sp>
      <p:pic>
        <p:nvPicPr>
          <p:cNvPr id="4" name="Image 3"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accent3">
                    <a:lumMod val="60000"/>
                    <a:lumOff val="40000"/>
                  </a:schemeClr>
                </a:solidFill>
              </a:rPr>
              <a:t>Montage juridique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None/>
            </a:pPr>
            <a:endParaRPr lang="fr-FR" dirty="0" smtClean="0"/>
          </a:p>
          <a:p>
            <a:r>
              <a:rPr lang="fr-FR" dirty="0" smtClean="0"/>
              <a:t>Holding : UHC</a:t>
            </a:r>
            <a:r>
              <a:rPr lang="fr-FR" b="1" dirty="0" smtClean="0"/>
              <a:t> </a:t>
            </a:r>
            <a:r>
              <a:rPr lang="fr-FR" dirty="0" smtClean="0"/>
              <a:t>Sté Offshore</a:t>
            </a:r>
            <a:r>
              <a:rPr lang="fr-FR" b="1" dirty="0" smtClean="0"/>
              <a:t> </a:t>
            </a:r>
            <a:r>
              <a:rPr lang="fr-FR" dirty="0" smtClean="0"/>
              <a:t>basée en UAE, SAS UHC , SCI basées en France.</a:t>
            </a:r>
          </a:p>
          <a:p>
            <a:pPr>
              <a:buNone/>
            </a:pPr>
            <a:r>
              <a:rPr lang="fr-FR" dirty="0" smtClean="0"/>
              <a:t>	 les actionnaires sont automatiquement actionnaires dans les deux sociétés.  </a:t>
            </a:r>
          </a:p>
          <a:p>
            <a:endParaRPr lang="fr-FR" dirty="0"/>
          </a:p>
        </p:txBody>
      </p:sp>
      <p:pic>
        <p:nvPicPr>
          <p:cNvPr id="4" name="Image 3"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accent3">
                    <a:lumMod val="60000"/>
                    <a:lumOff val="40000"/>
                  </a:schemeClr>
                </a:solidFill>
              </a:rPr>
              <a:t>Notre développement</a:t>
            </a:r>
            <a:r>
              <a:rPr lang="fr-FR" dirty="0" smtClean="0"/>
              <a:t/>
            </a:r>
            <a:br>
              <a:rPr lang="fr-FR" dirty="0" smtClean="0"/>
            </a:br>
            <a:endParaRPr lang="fr-FR" dirty="0"/>
          </a:p>
        </p:txBody>
      </p:sp>
      <p:grpSp>
        <p:nvGrpSpPr>
          <p:cNvPr id="4" name="Content Placeholder 5"/>
          <p:cNvGrpSpPr>
            <a:grpSpLocks noGrp="1"/>
          </p:cNvGrpSpPr>
          <p:nvPr/>
        </p:nvGrpSpPr>
        <p:grpSpPr>
          <a:xfrm>
            <a:off x="457200" y="1600200"/>
            <a:ext cx="8229600" cy="4525963"/>
            <a:chOff x="891540" y="1215630"/>
            <a:chExt cx="7665862" cy="3670200"/>
          </a:xfrm>
        </p:grpSpPr>
        <p:sp>
          <p:nvSpPr>
            <p:cNvPr id="5" name="Freeform 3"/>
            <p:cNvSpPr/>
            <p:nvPr/>
          </p:nvSpPr>
          <p:spPr>
            <a:xfrm>
              <a:off x="4374096" y="1215630"/>
              <a:ext cx="1887303" cy="1080043"/>
            </a:xfrm>
            <a:custGeom>
              <a:avLst/>
              <a:gdLst>
                <a:gd name="f0" fmla="val 10800000"/>
                <a:gd name="f1" fmla="val 5400000"/>
                <a:gd name="f2" fmla="val 180"/>
                <a:gd name="f3" fmla="val w"/>
                <a:gd name="f4" fmla="val h"/>
                <a:gd name="f5" fmla="val 0"/>
                <a:gd name="f6" fmla="val 1080041"/>
                <a:gd name="f7" fmla="val 540021"/>
                <a:gd name="f8" fmla="val 241776"/>
                <a:gd name="f9" fmla="val 838266"/>
                <a:gd name="f10" fmla="val 1080042"/>
                <a:gd name="f11" fmla="+- 0 0 -90"/>
                <a:gd name="f12" fmla="*/ f3 1 1080041"/>
                <a:gd name="f13" fmla="*/ f4 1 1080041"/>
                <a:gd name="f14" fmla="+- f6 0 f5"/>
                <a:gd name="f15" fmla="*/ f11 f0 1"/>
                <a:gd name="f16" fmla="*/ f14 1 1080041"/>
                <a:gd name="f17" fmla="*/ 0 f14 1"/>
                <a:gd name="f18" fmla="*/ 540021 f14 1"/>
                <a:gd name="f19" fmla="*/ 1080042 f14 1"/>
                <a:gd name="f20" fmla="*/ f15 1 f2"/>
                <a:gd name="f21" fmla="*/ f17 1 1080041"/>
                <a:gd name="f22" fmla="*/ f18 1 1080041"/>
                <a:gd name="f23" fmla="*/ f19 1 1080041"/>
                <a:gd name="f24" fmla="*/ f5 1 f16"/>
                <a:gd name="f25" fmla="*/ f6 1 f16"/>
                <a:gd name="f26" fmla="+- f20 0 f1"/>
                <a:gd name="f27" fmla="*/ f21 1 f16"/>
                <a:gd name="f28" fmla="*/ f22 1 f16"/>
                <a:gd name="f29" fmla="*/ f23 1 f16"/>
                <a:gd name="f30" fmla="*/ f24 f12 1"/>
                <a:gd name="f31" fmla="*/ f25 f12 1"/>
                <a:gd name="f32" fmla="*/ f25 f13 1"/>
                <a:gd name="f33" fmla="*/ f24 f13 1"/>
                <a:gd name="f34" fmla="*/ f27 f12 1"/>
                <a:gd name="f35" fmla="*/ f28 f13 1"/>
                <a:gd name="f36" fmla="*/ f28 f12 1"/>
                <a:gd name="f37" fmla="*/ f27 f13 1"/>
                <a:gd name="f38" fmla="*/ f29 f12 1"/>
                <a:gd name="f39" fmla="*/ f29 f13 1"/>
              </a:gdLst>
              <a:ahLst/>
              <a:cxnLst>
                <a:cxn ang="3cd4">
                  <a:pos x="hc" y="t"/>
                </a:cxn>
                <a:cxn ang="0">
                  <a:pos x="r" y="vc"/>
                </a:cxn>
                <a:cxn ang="cd4">
                  <a:pos x="hc" y="b"/>
                </a:cxn>
                <a:cxn ang="cd2">
                  <a:pos x="l" y="vc"/>
                </a:cxn>
                <a:cxn ang="f26">
                  <a:pos x="f34" y="f35"/>
                </a:cxn>
                <a:cxn ang="f26">
                  <a:pos x="f36" y="f37"/>
                </a:cxn>
                <a:cxn ang="f26">
                  <a:pos x="f38" y="f35"/>
                </a:cxn>
                <a:cxn ang="f26">
                  <a:pos x="f36" y="f39"/>
                </a:cxn>
                <a:cxn ang="f26">
                  <a:pos x="f34" y="f35"/>
                </a:cxn>
              </a:cxnLst>
              <a:rect l="f30" t="f33" r="f31" b="f32"/>
              <a:pathLst>
                <a:path w="1080041" h="1080041">
                  <a:moveTo>
                    <a:pt x="f5" y="f7"/>
                  </a:moveTo>
                  <a:cubicBezTo>
                    <a:pt x="f5" y="f8"/>
                    <a:pt x="f8" y="f5"/>
                    <a:pt x="f7" y="f5"/>
                  </a:cubicBezTo>
                  <a:cubicBezTo>
                    <a:pt x="f9" y="f5"/>
                    <a:pt x="f10" y="f8"/>
                    <a:pt x="f10" y="f7"/>
                  </a:cubicBezTo>
                  <a:cubicBezTo>
                    <a:pt x="f10" y="f9"/>
                    <a:pt x="f9" y="f10"/>
                    <a:pt x="f7" y="f10"/>
                  </a:cubicBezTo>
                  <a:cubicBezTo>
                    <a:pt x="f8" y="f10"/>
                    <a:pt x="f5" y="f9"/>
                    <a:pt x="f5" y="f7"/>
                  </a:cubicBezTo>
                  <a:close/>
                </a:path>
              </a:pathLst>
            </a:custGeom>
            <a:solidFill>
              <a:srgbClr val="0F6FC6"/>
            </a:solidFill>
            <a:ln w="25402">
              <a:solidFill>
                <a:srgbClr val="FFFFFF"/>
              </a:solidFill>
              <a:prstDash val="solid"/>
              <a:miter/>
            </a:ln>
          </p:spPr>
          <p:txBody>
            <a:bodyPr vert="horz" wrap="square" lIns="175948" tIns="175948" rIns="175948" bIns="175948"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fr-FR" sz="1400" b="0" i="0" u="none" strike="noStrike" kern="1200" cap="none" spc="0" baseline="0">
                  <a:solidFill>
                    <a:srgbClr val="FFFFFF"/>
                  </a:solidFill>
                  <a:uFillTx/>
                  <a:latin typeface="Franklin Gothic Book"/>
                </a:rPr>
                <a:t>France</a:t>
              </a:r>
              <a:endParaRPr lang="en-GB" sz="1400" b="0" i="0" u="none" strike="noStrike" kern="1200" cap="none" spc="0" baseline="0">
                <a:solidFill>
                  <a:srgbClr val="FFFFFF"/>
                </a:solidFill>
                <a:uFillTx/>
                <a:latin typeface="Franklin Gothic Book"/>
              </a:endParaRPr>
            </a:p>
          </p:txBody>
        </p:sp>
        <p:sp>
          <p:nvSpPr>
            <p:cNvPr id="6" name="Freeform 4"/>
            <p:cNvSpPr/>
            <p:nvPr/>
          </p:nvSpPr>
          <p:spPr>
            <a:xfrm rot="2160005">
              <a:off x="6202284" y="2045906"/>
              <a:ext cx="503889" cy="364516"/>
            </a:xfrm>
            <a:custGeom>
              <a:avLst/>
              <a:gdLst>
                <a:gd name="f0" fmla="val 10800000"/>
                <a:gd name="f1" fmla="val 5400000"/>
                <a:gd name="f2" fmla="val 180"/>
                <a:gd name="f3" fmla="val w"/>
                <a:gd name="f4" fmla="val h"/>
                <a:gd name="f5" fmla="val 0"/>
                <a:gd name="f6" fmla="val 288352"/>
                <a:gd name="f7" fmla="val 364513"/>
                <a:gd name="f8" fmla="val 72903"/>
                <a:gd name="f9" fmla="val 144176"/>
                <a:gd name="f10" fmla="val 182257"/>
                <a:gd name="f11" fmla="val 291610"/>
                <a:gd name="f12" fmla="+- 0 0 -90"/>
                <a:gd name="f13" fmla="*/ f3 1 288352"/>
                <a:gd name="f14" fmla="*/ f4 1 364513"/>
                <a:gd name="f15" fmla="+- f7 0 f5"/>
                <a:gd name="f16" fmla="+- f6 0 f5"/>
                <a:gd name="f17" fmla="*/ f12 f0 1"/>
                <a:gd name="f18" fmla="*/ f16 1 288352"/>
                <a:gd name="f19" fmla="*/ f15 1 364513"/>
                <a:gd name="f20" fmla="*/ 0 f16 1"/>
                <a:gd name="f21" fmla="*/ 72903 f15 1"/>
                <a:gd name="f22" fmla="*/ 144176 f16 1"/>
                <a:gd name="f23" fmla="*/ 0 f15 1"/>
                <a:gd name="f24" fmla="*/ 288352 f16 1"/>
                <a:gd name="f25" fmla="*/ 182257 f15 1"/>
                <a:gd name="f26" fmla="*/ 364513 f15 1"/>
                <a:gd name="f27" fmla="*/ 291610 f15 1"/>
                <a:gd name="f28" fmla="*/ f17 1 f2"/>
                <a:gd name="f29" fmla="*/ f20 1 288352"/>
                <a:gd name="f30" fmla="*/ f21 1 364513"/>
                <a:gd name="f31" fmla="*/ f22 1 288352"/>
                <a:gd name="f32" fmla="*/ f23 1 364513"/>
                <a:gd name="f33" fmla="*/ f24 1 288352"/>
                <a:gd name="f34" fmla="*/ f25 1 364513"/>
                <a:gd name="f35" fmla="*/ f26 1 364513"/>
                <a:gd name="f36" fmla="*/ f27 1 364513"/>
                <a:gd name="f37" fmla="*/ f5 1 f18"/>
                <a:gd name="f38" fmla="*/ f6 1 f18"/>
                <a:gd name="f39" fmla="*/ f5 1 f19"/>
                <a:gd name="f40" fmla="*/ f7 1 f19"/>
                <a:gd name="f41" fmla="+- f28 0 f1"/>
                <a:gd name="f42" fmla="*/ f29 1 f18"/>
                <a:gd name="f43" fmla="*/ f30 1 f19"/>
                <a:gd name="f44" fmla="*/ f31 1 f18"/>
                <a:gd name="f45" fmla="*/ f32 1 f19"/>
                <a:gd name="f46" fmla="*/ f33 1 f18"/>
                <a:gd name="f47" fmla="*/ f34 1 f19"/>
                <a:gd name="f48" fmla="*/ f35 1 f19"/>
                <a:gd name="f49" fmla="*/ f36 1 f19"/>
                <a:gd name="f50" fmla="*/ f37 f13 1"/>
                <a:gd name="f51" fmla="*/ f38 f13 1"/>
                <a:gd name="f52" fmla="*/ f40 f14 1"/>
                <a:gd name="f53" fmla="*/ f39 f14 1"/>
                <a:gd name="f54" fmla="*/ f42 f13 1"/>
                <a:gd name="f55" fmla="*/ f43 f14 1"/>
                <a:gd name="f56" fmla="*/ f44 f13 1"/>
                <a:gd name="f57" fmla="*/ f45 f14 1"/>
                <a:gd name="f58" fmla="*/ f46 f13 1"/>
                <a:gd name="f59" fmla="*/ f47 f14 1"/>
                <a:gd name="f60" fmla="*/ f48 f14 1"/>
                <a:gd name="f61" fmla="*/ f49 f14 1"/>
              </a:gdLst>
              <a:ahLst/>
              <a:cxnLst>
                <a:cxn ang="3cd4">
                  <a:pos x="hc" y="t"/>
                </a:cxn>
                <a:cxn ang="0">
                  <a:pos x="r" y="vc"/>
                </a:cxn>
                <a:cxn ang="cd4">
                  <a:pos x="hc" y="b"/>
                </a:cxn>
                <a:cxn ang="cd2">
                  <a:pos x="l" y="vc"/>
                </a:cxn>
                <a:cxn ang="f41">
                  <a:pos x="f54" y="f55"/>
                </a:cxn>
                <a:cxn ang="f41">
                  <a:pos x="f56" y="f55"/>
                </a:cxn>
                <a:cxn ang="f41">
                  <a:pos x="f56" y="f57"/>
                </a:cxn>
                <a:cxn ang="f41">
                  <a:pos x="f58" y="f59"/>
                </a:cxn>
                <a:cxn ang="f41">
                  <a:pos x="f56" y="f60"/>
                </a:cxn>
                <a:cxn ang="f41">
                  <a:pos x="f56" y="f61"/>
                </a:cxn>
                <a:cxn ang="f41">
                  <a:pos x="f54" y="f61"/>
                </a:cxn>
                <a:cxn ang="f41">
                  <a:pos x="f54" y="f55"/>
                </a:cxn>
              </a:cxnLst>
              <a:rect l="f50" t="f53" r="f51" b="f52"/>
              <a:pathLst>
                <a:path w="288352" h="364513">
                  <a:moveTo>
                    <a:pt x="f5" y="f8"/>
                  </a:moveTo>
                  <a:lnTo>
                    <a:pt x="f9" y="f8"/>
                  </a:lnTo>
                  <a:lnTo>
                    <a:pt x="f9" y="f5"/>
                  </a:lnTo>
                  <a:lnTo>
                    <a:pt x="f6" y="f10"/>
                  </a:lnTo>
                  <a:lnTo>
                    <a:pt x="f9" y="f7"/>
                  </a:lnTo>
                  <a:lnTo>
                    <a:pt x="f9" y="f11"/>
                  </a:lnTo>
                  <a:lnTo>
                    <a:pt x="f5" y="f11"/>
                  </a:lnTo>
                  <a:lnTo>
                    <a:pt x="f5" y="f8"/>
                  </a:lnTo>
                  <a:close/>
                </a:path>
              </a:pathLst>
            </a:custGeom>
            <a:solidFill>
              <a:srgbClr val="AABBDF"/>
            </a:solidFill>
            <a:ln>
              <a:noFill/>
              <a:prstDash val="solid"/>
            </a:ln>
          </p:spPr>
          <p:txBody>
            <a:bodyPr vert="horz" wrap="square" lIns="0" tIns="72905" rIns="86502" bIns="72905"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88947"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GB" sz="1100" b="0" i="0" u="none" strike="noStrike" kern="1200" cap="none" spc="0" baseline="0">
                <a:solidFill>
                  <a:srgbClr val="FFFFFF"/>
                </a:solidFill>
                <a:uFillTx/>
                <a:latin typeface="Franklin Gothic Book"/>
              </a:endParaRPr>
            </a:p>
          </p:txBody>
        </p:sp>
        <p:sp>
          <p:nvSpPr>
            <p:cNvPr id="7" name="Freeform 5"/>
            <p:cNvSpPr/>
            <p:nvPr/>
          </p:nvSpPr>
          <p:spPr>
            <a:xfrm>
              <a:off x="6670099" y="2170255"/>
              <a:ext cx="1887303" cy="1080043"/>
            </a:xfrm>
            <a:custGeom>
              <a:avLst/>
              <a:gdLst>
                <a:gd name="f0" fmla="val 10800000"/>
                <a:gd name="f1" fmla="val 5400000"/>
                <a:gd name="f2" fmla="val 180"/>
                <a:gd name="f3" fmla="val w"/>
                <a:gd name="f4" fmla="val h"/>
                <a:gd name="f5" fmla="val 0"/>
                <a:gd name="f6" fmla="val 1080041"/>
                <a:gd name="f7" fmla="val 540021"/>
                <a:gd name="f8" fmla="val 241776"/>
                <a:gd name="f9" fmla="val 838266"/>
                <a:gd name="f10" fmla="val 1080042"/>
                <a:gd name="f11" fmla="+- 0 0 -90"/>
                <a:gd name="f12" fmla="*/ f3 1 1080041"/>
                <a:gd name="f13" fmla="*/ f4 1 1080041"/>
                <a:gd name="f14" fmla="+- f6 0 f5"/>
                <a:gd name="f15" fmla="*/ f11 f0 1"/>
                <a:gd name="f16" fmla="*/ f14 1 1080041"/>
                <a:gd name="f17" fmla="*/ 0 f14 1"/>
                <a:gd name="f18" fmla="*/ 540021 f14 1"/>
                <a:gd name="f19" fmla="*/ 1080042 f14 1"/>
                <a:gd name="f20" fmla="*/ f15 1 f2"/>
                <a:gd name="f21" fmla="*/ f17 1 1080041"/>
                <a:gd name="f22" fmla="*/ f18 1 1080041"/>
                <a:gd name="f23" fmla="*/ f19 1 1080041"/>
                <a:gd name="f24" fmla="*/ f5 1 f16"/>
                <a:gd name="f25" fmla="*/ f6 1 f16"/>
                <a:gd name="f26" fmla="+- f20 0 f1"/>
                <a:gd name="f27" fmla="*/ f21 1 f16"/>
                <a:gd name="f28" fmla="*/ f22 1 f16"/>
                <a:gd name="f29" fmla="*/ f23 1 f16"/>
                <a:gd name="f30" fmla="*/ f24 f12 1"/>
                <a:gd name="f31" fmla="*/ f25 f12 1"/>
                <a:gd name="f32" fmla="*/ f25 f13 1"/>
                <a:gd name="f33" fmla="*/ f24 f13 1"/>
                <a:gd name="f34" fmla="*/ f27 f12 1"/>
                <a:gd name="f35" fmla="*/ f28 f13 1"/>
                <a:gd name="f36" fmla="*/ f28 f12 1"/>
                <a:gd name="f37" fmla="*/ f27 f13 1"/>
                <a:gd name="f38" fmla="*/ f29 f12 1"/>
                <a:gd name="f39" fmla="*/ f29 f13 1"/>
              </a:gdLst>
              <a:ahLst/>
              <a:cxnLst>
                <a:cxn ang="3cd4">
                  <a:pos x="hc" y="t"/>
                </a:cxn>
                <a:cxn ang="0">
                  <a:pos x="r" y="vc"/>
                </a:cxn>
                <a:cxn ang="cd4">
                  <a:pos x="hc" y="b"/>
                </a:cxn>
                <a:cxn ang="cd2">
                  <a:pos x="l" y="vc"/>
                </a:cxn>
                <a:cxn ang="f26">
                  <a:pos x="f34" y="f35"/>
                </a:cxn>
                <a:cxn ang="f26">
                  <a:pos x="f36" y="f37"/>
                </a:cxn>
                <a:cxn ang="f26">
                  <a:pos x="f38" y="f35"/>
                </a:cxn>
                <a:cxn ang="f26">
                  <a:pos x="f36" y="f39"/>
                </a:cxn>
                <a:cxn ang="f26">
                  <a:pos x="f34" y="f35"/>
                </a:cxn>
              </a:cxnLst>
              <a:rect l="f30" t="f33" r="f31" b="f32"/>
              <a:pathLst>
                <a:path w="1080041" h="1080041">
                  <a:moveTo>
                    <a:pt x="f5" y="f7"/>
                  </a:moveTo>
                  <a:cubicBezTo>
                    <a:pt x="f5" y="f8"/>
                    <a:pt x="f8" y="f5"/>
                    <a:pt x="f7" y="f5"/>
                  </a:cubicBezTo>
                  <a:cubicBezTo>
                    <a:pt x="f9" y="f5"/>
                    <a:pt x="f10" y="f8"/>
                    <a:pt x="f10" y="f7"/>
                  </a:cubicBezTo>
                  <a:cubicBezTo>
                    <a:pt x="f10" y="f9"/>
                    <a:pt x="f9" y="f10"/>
                    <a:pt x="f7" y="f10"/>
                  </a:cubicBezTo>
                  <a:cubicBezTo>
                    <a:pt x="f8" y="f10"/>
                    <a:pt x="f5" y="f9"/>
                    <a:pt x="f5" y="f7"/>
                  </a:cubicBezTo>
                  <a:close/>
                </a:path>
              </a:pathLst>
            </a:custGeom>
            <a:solidFill>
              <a:srgbClr val="0F6FC6"/>
            </a:solidFill>
            <a:ln w="25402">
              <a:solidFill>
                <a:srgbClr val="FFFFFF"/>
              </a:solidFill>
              <a:prstDash val="solid"/>
              <a:miter/>
            </a:ln>
          </p:spPr>
          <p:txBody>
            <a:bodyPr vert="horz" wrap="square" lIns="175948" tIns="175948" rIns="175948" bIns="175948"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fr-FR" sz="1400" b="0" i="0" u="none" strike="noStrike" kern="0" cap="none" spc="0" baseline="0">
                  <a:solidFill>
                    <a:srgbClr val="FFFFFF"/>
                  </a:solidFill>
                  <a:uFillTx/>
                  <a:latin typeface="Franklin Gothic Book"/>
                </a:rPr>
                <a:t>Europe Hors France</a:t>
              </a:r>
              <a:endParaRPr lang="en-GB" sz="1400" b="0" i="0" u="none" strike="noStrike" kern="1200" cap="none" spc="0" baseline="0">
                <a:solidFill>
                  <a:srgbClr val="FFFFFF"/>
                </a:solidFill>
                <a:uFillTx/>
                <a:latin typeface="Franklin Gothic Book"/>
              </a:endParaRPr>
            </a:p>
          </p:txBody>
        </p:sp>
        <p:sp>
          <p:nvSpPr>
            <p:cNvPr id="8" name="Freeform 6"/>
            <p:cNvSpPr/>
            <p:nvPr/>
          </p:nvSpPr>
          <p:spPr>
            <a:xfrm rot="17280006">
              <a:off x="7035491" y="3156257"/>
              <a:ext cx="288356" cy="636971"/>
            </a:xfrm>
            <a:custGeom>
              <a:avLst/>
              <a:gdLst>
                <a:gd name="f0" fmla="val 10800000"/>
                <a:gd name="f1" fmla="val 5400000"/>
                <a:gd name="f2" fmla="val 180"/>
                <a:gd name="f3" fmla="val w"/>
                <a:gd name="f4" fmla="val h"/>
                <a:gd name="f5" fmla="val 0"/>
                <a:gd name="f6" fmla="val 288352"/>
                <a:gd name="f7" fmla="val 364513"/>
                <a:gd name="f8" fmla="val 291610"/>
                <a:gd name="f9" fmla="val 144176"/>
                <a:gd name="f10" fmla="val 182256"/>
                <a:gd name="f11" fmla="val 72903"/>
                <a:gd name="f12" fmla="+- 0 0 -90"/>
                <a:gd name="f13" fmla="*/ f3 1 288352"/>
                <a:gd name="f14" fmla="*/ f4 1 364513"/>
                <a:gd name="f15" fmla="+- f7 0 f5"/>
                <a:gd name="f16" fmla="+- f6 0 f5"/>
                <a:gd name="f17" fmla="*/ f12 f0 1"/>
                <a:gd name="f18" fmla="*/ f16 1 288352"/>
                <a:gd name="f19" fmla="*/ f15 1 364513"/>
                <a:gd name="f20" fmla="*/ 0 f16 1"/>
                <a:gd name="f21" fmla="*/ 72903 f15 1"/>
                <a:gd name="f22" fmla="*/ 144176 f16 1"/>
                <a:gd name="f23" fmla="*/ 0 f15 1"/>
                <a:gd name="f24" fmla="*/ 288352 f16 1"/>
                <a:gd name="f25" fmla="*/ 182257 f15 1"/>
                <a:gd name="f26" fmla="*/ 364513 f15 1"/>
                <a:gd name="f27" fmla="*/ 291610 f15 1"/>
                <a:gd name="f28" fmla="*/ f17 1 f2"/>
                <a:gd name="f29" fmla="*/ f20 1 288352"/>
                <a:gd name="f30" fmla="*/ f21 1 364513"/>
                <a:gd name="f31" fmla="*/ f22 1 288352"/>
                <a:gd name="f32" fmla="*/ f23 1 364513"/>
                <a:gd name="f33" fmla="*/ f24 1 288352"/>
                <a:gd name="f34" fmla="*/ f25 1 364513"/>
                <a:gd name="f35" fmla="*/ f26 1 364513"/>
                <a:gd name="f36" fmla="*/ f27 1 364513"/>
                <a:gd name="f37" fmla="*/ f5 1 f18"/>
                <a:gd name="f38" fmla="*/ f6 1 f18"/>
                <a:gd name="f39" fmla="*/ f5 1 f19"/>
                <a:gd name="f40" fmla="*/ f7 1 f19"/>
                <a:gd name="f41" fmla="+- f28 0 f1"/>
                <a:gd name="f42" fmla="*/ f29 1 f18"/>
                <a:gd name="f43" fmla="*/ f30 1 f19"/>
                <a:gd name="f44" fmla="*/ f31 1 f18"/>
                <a:gd name="f45" fmla="*/ f32 1 f19"/>
                <a:gd name="f46" fmla="*/ f33 1 f18"/>
                <a:gd name="f47" fmla="*/ f34 1 f19"/>
                <a:gd name="f48" fmla="*/ f35 1 f19"/>
                <a:gd name="f49" fmla="*/ f36 1 f19"/>
                <a:gd name="f50" fmla="*/ f37 f13 1"/>
                <a:gd name="f51" fmla="*/ f38 f13 1"/>
                <a:gd name="f52" fmla="*/ f40 f14 1"/>
                <a:gd name="f53" fmla="*/ f39 f14 1"/>
                <a:gd name="f54" fmla="*/ f42 f13 1"/>
                <a:gd name="f55" fmla="*/ f43 f14 1"/>
                <a:gd name="f56" fmla="*/ f44 f13 1"/>
                <a:gd name="f57" fmla="*/ f45 f14 1"/>
                <a:gd name="f58" fmla="*/ f46 f13 1"/>
                <a:gd name="f59" fmla="*/ f47 f14 1"/>
                <a:gd name="f60" fmla="*/ f48 f14 1"/>
                <a:gd name="f61" fmla="*/ f49 f14 1"/>
              </a:gdLst>
              <a:ahLst/>
              <a:cxnLst>
                <a:cxn ang="3cd4">
                  <a:pos x="hc" y="t"/>
                </a:cxn>
                <a:cxn ang="0">
                  <a:pos x="r" y="vc"/>
                </a:cxn>
                <a:cxn ang="cd4">
                  <a:pos x="hc" y="b"/>
                </a:cxn>
                <a:cxn ang="cd2">
                  <a:pos x="l" y="vc"/>
                </a:cxn>
                <a:cxn ang="f41">
                  <a:pos x="f54" y="f55"/>
                </a:cxn>
                <a:cxn ang="f41">
                  <a:pos x="f56" y="f55"/>
                </a:cxn>
                <a:cxn ang="f41">
                  <a:pos x="f56" y="f57"/>
                </a:cxn>
                <a:cxn ang="f41">
                  <a:pos x="f58" y="f59"/>
                </a:cxn>
                <a:cxn ang="f41">
                  <a:pos x="f56" y="f60"/>
                </a:cxn>
                <a:cxn ang="f41">
                  <a:pos x="f56" y="f61"/>
                </a:cxn>
                <a:cxn ang="f41">
                  <a:pos x="f54" y="f61"/>
                </a:cxn>
                <a:cxn ang="f41">
                  <a:pos x="f54" y="f55"/>
                </a:cxn>
              </a:cxnLst>
              <a:rect l="f50" t="f53" r="f51" b="f52"/>
              <a:pathLst>
                <a:path w="288352" h="364513">
                  <a:moveTo>
                    <a:pt x="f6" y="f8"/>
                  </a:moveTo>
                  <a:lnTo>
                    <a:pt x="f9" y="f8"/>
                  </a:lnTo>
                  <a:lnTo>
                    <a:pt x="f9" y="f7"/>
                  </a:lnTo>
                  <a:lnTo>
                    <a:pt x="f5" y="f10"/>
                  </a:lnTo>
                  <a:lnTo>
                    <a:pt x="f9" y="f5"/>
                  </a:lnTo>
                  <a:lnTo>
                    <a:pt x="f9" y="f11"/>
                  </a:lnTo>
                  <a:lnTo>
                    <a:pt x="f6" y="f11"/>
                  </a:lnTo>
                  <a:lnTo>
                    <a:pt x="f6" y="f8"/>
                  </a:lnTo>
                  <a:close/>
                </a:path>
              </a:pathLst>
            </a:custGeom>
            <a:solidFill>
              <a:srgbClr val="AABBDF"/>
            </a:solidFill>
            <a:ln>
              <a:noFill/>
              <a:prstDash val="solid"/>
            </a:ln>
          </p:spPr>
          <p:txBody>
            <a:bodyPr vert="horz" wrap="square" lIns="86502" tIns="72905" rIns="0" bIns="72905"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88947"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GB" sz="1100" b="0" i="0" u="none" strike="noStrike" kern="1200" cap="none" spc="0" baseline="0">
                <a:solidFill>
                  <a:srgbClr val="FFFFFF"/>
                </a:solidFill>
                <a:uFillTx/>
                <a:latin typeface="Franklin Gothic Book"/>
              </a:endParaRPr>
            </a:p>
          </p:txBody>
        </p:sp>
        <p:sp>
          <p:nvSpPr>
            <p:cNvPr id="9" name="Freeform 7"/>
            <p:cNvSpPr/>
            <p:nvPr/>
          </p:nvSpPr>
          <p:spPr>
            <a:xfrm>
              <a:off x="5793098" y="3714868"/>
              <a:ext cx="1887303" cy="1080043"/>
            </a:xfrm>
            <a:custGeom>
              <a:avLst/>
              <a:gdLst>
                <a:gd name="f0" fmla="val 10800000"/>
                <a:gd name="f1" fmla="val 5400000"/>
                <a:gd name="f2" fmla="val 180"/>
                <a:gd name="f3" fmla="val w"/>
                <a:gd name="f4" fmla="val h"/>
                <a:gd name="f5" fmla="val 0"/>
                <a:gd name="f6" fmla="val 1080041"/>
                <a:gd name="f7" fmla="val 540021"/>
                <a:gd name="f8" fmla="val 241776"/>
                <a:gd name="f9" fmla="val 838266"/>
                <a:gd name="f10" fmla="val 1080042"/>
                <a:gd name="f11" fmla="+- 0 0 -90"/>
                <a:gd name="f12" fmla="*/ f3 1 1080041"/>
                <a:gd name="f13" fmla="*/ f4 1 1080041"/>
                <a:gd name="f14" fmla="+- f6 0 f5"/>
                <a:gd name="f15" fmla="*/ f11 f0 1"/>
                <a:gd name="f16" fmla="*/ f14 1 1080041"/>
                <a:gd name="f17" fmla="*/ 0 f14 1"/>
                <a:gd name="f18" fmla="*/ 540021 f14 1"/>
                <a:gd name="f19" fmla="*/ 1080042 f14 1"/>
                <a:gd name="f20" fmla="*/ f15 1 f2"/>
                <a:gd name="f21" fmla="*/ f17 1 1080041"/>
                <a:gd name="f22" fmla="*/ f18 1 1080041"/>
                <a:gd name="f23" fmla="*/ f19 1 1080041"/>
                <a:gd name="f24" fmla="*/ f5 1 f16"/>
                <a:gd name="f25" fmla="*/ f6 1 f16"/>
                <a:gd name="f26" fmla="+- f20 0 f1"/>
                <a:gd name="f27" fmla="*/ f21 1 f16"/>
                <a:gd name="f28" fmla="*/ f22 1 f16"/>
                <a:gd name="f29" fmla="*/ f23 1 f16"/>
                <a:gd name="f30" fmla="*/ f24 f12 1"/>
                <a:gd name="f31" fmla="*/ f25 f12 1"/>
                <a:gd name="f32" fmla="*/ f25 f13 1"/>
                <a:gd name="f33" fmla="*/ f24 f13 1"/>
                <a:gd name="f34" fmla="*/ f27 f12 1"/>
                <a:gd name="f35" fmla="*/ f28 f13 1"/>
                <a:gd name="f36" fmla="*/ f28 f12 1"/>
                <a:gd name="f37" fmla="*/ f27 f13 1"/>
                <a:gd name="f38" fmla="*/ f29 f12 1"/>
                <a:gd name="f39" fmla="*/ f29 f13 1"/>
              </a:gdLst>
              <a:ahLst/>
              <a:cxnLst>
                <a:cxn ang="3cd4">
                  <a:pos x="hc" y="t"/>
                </a:cxn>
                <a:cxn ang="0">
                  <a:pos x="r" y="vc"/>
                </a:cxn>
                <a:cxn ang="cd4">
                  <a:pos x="hc" y="b"/>
                </a:cxn>
                <a:cxn ang="cd2">
                  <a:pos x="l" y="vc"/>
                </a:cxn>
                <a:cxn ang="f26">
                  <a:pos x="f34" y="f35"/>
                </a:cxn>
                <a:cxn ang="f26">
                  <a:pos x="f36" y="f37"/>
                </a:cxn>
                <a:cxn ang="f26">
                  <a:pos x="f38" y="f35"/>
                </a:cxn>
                <a:cxn ang="f26">
                  <a:pos x="f36" y="f39"/>
                </a:cxn>
                <a:cxn ang="f26">
                  <a:pos x="f34" y="f35"/>
                </a:cxn>
              </a:cxnLst>
              <a:rect l="f30" t="f33" r="f31" b="f32"/>
              <a:pathLst>
                <a:path w="1080041" h="1080041">
                  <a:moveTo>
                    <a:pt x="f5" y="f7"/>
                  </a:moveTo>
                  <a:cubicBezTo>
                    <a:pt x="f5" y="f8"/>
                    <a:pt x="f8" y="f5"/>
                    <a:pt x="f7" y="f5"/>
                  </a:cubicBezTo>
                  <a:cubicBezTo>
                    <a:pt x="f9" y="f5"/>
                    <a:pt x="f10" y="f8"/>
                    <a:pt x="f10" y="f7"/>
                  </a:cubicBezTo>
                  <a:cubicBezTo>
                    <a:pt x="f10" y="f9"/>
                    <a:pt x="f9" y="f10"/>
                    <a:pt x="f7" y="f10"/>
                  </a:cubicBezTo>
                  <a:cubicBezTo>
                    <a:pt x="f8" y="f10"/>
                    <a:pt x="f5" y="f9"/>
                    <a:pt x="f5" y="f7"/>
                  </a:cubicBezTo>
                  <a:close/>
                </a:path>
              </a:pathLst>
            </a:custGeom>
            <a:solidFill>
              <a:srgbClr val="0F6FC6"/>
            </a:solidFill>
            <a:ln w="25402">
              <a:solidFill>
                <a:srgbClr val="FFFFFF"/>
              </a:solidFill>
              <a:prstDash val="solid"/>
              <a:miter/>
            </a:ln>
          </p:spPr>
          <p:txBody>
            <a:bodyPr vert="horz" wrap="square" lIns="175948" tIns="175948" rIns="175948" bIns="175948"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endParaRPr lang="en-GB" sz="1400" b="0" i="0" u="none" strike="noStrike" kern="1200" cap="none" spc="0" baseline="0">
                <a:solidFill>
                  <a:srgbClr val="FFFFFF"/>
                </a:solidFill>
                <a:uFillTx/>
                <a:latin typeface="Franklin Gothic Book"/>
              </a:endParaRPr>
            </a:p>
          </p:txBody>
        </p:sp>
        <p:sp>
          <p:nvSpPr>
            <p:cNvPr id="10" name="Freeform 8"/>
            <p:cNvSpPr/>
            <p:nvPr/>
          </p:nvSpPr>
          <p:spPr>
            <a:xfrm>
              <a:off x="5080077" y="4072627"/>
              <a:ext cx="503889" cy="364516"/>
            </a:xfrm>
            <a:custGeom>
              <a:avLst/>
              <a:gdLst>
                <a:gd name="f0" fmla="val 10800000"/>
                <a:gd name="f1" fmla="val 5400000"/>
                <a:gd name="f2" fmla="val 180"/>
                <a:gd name="f3" fmla="val w"/>
                <a:gd name="f4" fmla="val h"/>
                <a:gd name="f5" fmla="val 0"/>
                <a:gd name="f6" fmla="val 288352"/>
                <a:gd name="f7" fmla="val 364513"/>
                <a:gd name="f8" fmla="val 291610"/>
                <a:gd name="f9" fmla="val 144176"/>
                <a:gd name="f10" fmla="val 182256"/>
                <a:gd name="f11" fmla="val 72903"/>
                <a:gd name="f12" fmla="+- 0 0 -90"/>
                <a:gd name="f13" fmla="*/ f3 1 288352"/>
                <a:gd name="f14" fmla="*/ f4 1 364513"/>
                <a:gd name="f15" fmla="+- f7 0 f5"/>
                <a:gd name="f16" fmla="+- f6 0 f5"/>
                <a:gd name="f17" fmla="*/ f12 f0 1"/>
                <a:gd name="f18" fmla="*/ f16 1 288352"/>
                <a:gd name="f19" fmla="*/ f15 1 364513"/>
                <a:gd name="f20" fmla="*/ 0 f16 1"/>
                <a:gd name="f21" fmla="*/ 72903 f15 1"/>
                <a:gd name="f22" fmla="*/ 144176 f16 1"/>
                <a:gd name="f23" fmla="*/ 0 f15 1"/>
                <a:gd name="f24" fmla="*/ 288352 f16 1"/>
                <a:gd name="f25" fmla="*/ 182257 f15 1"/>
                <a:gd name="f26" fmla="*/ 364513 f15 1"/>
                <a:gd name="f27" fmla="*/ 291610 f15 1"/>
                <a:gd name="f28" fmla="*/ f17 1 f2"/>
                <a:gd name="f29" fmla="*/ f20 1 288352"/>
                <a:gd name="f30" fmla="*/ f21 1 364513"/>
                <a:gd name="f31" fmla="*/ f22 1 288352"/>
                <a:gd name="f32" fmla="*/ f23 1 364513"/>
                <a:gd name="f33" fmla="*/ f24 1 288352"/>
                <a:gd name="f34" fmla="*/ f25 1 364513"/>
                <a:gd name="f35" fmla="*/ f26 1 364513"/>
                <a:gd name="f36" fmla="*/ f27 1 364513"/>
                <a:gd name="f37" fmla="*/ f5 1 f18"/>
                <a:gd name="f38" fmla="*/ f6 1 f18"/>
                <a:gd name="f39" fmla="*/ f5 1 f19"/>
                <a:gd name="f40" fmla="*/ f7 1 f19"/>
                <a:gd name="f41" fmla="+- f28 0 f1"/>
                <a:gd name="f42" fmla="*/ f29 1 f18"/>
                <a:gd name="f43" fmla="*/ f30 1 f19"/>
                <a:gd name="f44" fmla="*/ f31 1 f18"/>
                <a:gd name="f45" fmla="*/ f32 1 f19"/>
                <a:gd name="f46" fmla="*/ f33 1 f18"/>
                <a:gd name="f47" fmla="*/ f34 1 f19"/>
                <a:gd name="f48" fmla="*/ f35 1 f19"/>
                <a:gd name="f49" fmla="*/ f36 1 f19"/>
                <a:gd name="f50" fmla="*/ f37 f13 1"/>
                <a:gd name="f51" fmla="*/ f38 f13 1"/>
                <a:gd name="f52" fmla="*/ f40 f14 1"/>
                <a:gd name="f53" fmla="*/ f39 f14 1"/>
                <a:gd name="f54" fmla="*/ f42 f13 1"/>
                <a:gd name="f55" fmla="*/ f43 f14 1"/>
                <a:gd name="f56" fmla="*/ f44 f13 1"/>
                <a:gd name="f57" fmla="*/ f45 f14 1"/>
                <a:gd name="f58" fmla="*/ f46 f13 1"/>
                <a:gd name="f59" fmla="*/ f47 f14 1"/>
                <a:gd name="f60" fmla="*/ f48 f14 1"/>
                <a:gd name="f61" fmla="*/ f49 f14 1"/>
              </a:gdLst>
              <a:ahLst/>
              <a:cxnLst>
                <a:cxn ang="3cd4">
                  <a:pos x="hc" y="t"/>
                </a:cxn>
                <a:cxn ang="0">
                  <a:pos x="r" y="vc"/>
                </a:cxn>
                <a:cxn ang="cd4">
                  <a:pos x="hc" y="b"/>
                </a:cxn>
                <a:cxn ang="cd2">
                  <a:pos x="l" y="vc"/>
                </a:cxn>
                <a:cxn ang="f41">
                  <a:pos x="f54" y="f55"/>
                </a:cxn>
                <a:cxn ang="f41">
                  <a:pos x="f56" y="f55"/>
                </a:cxn>
                <a:cxn ang="f41">
                  <a:pos x="f56" y="f57"/>
                </a:cxn>
                <a:cxn ang="f41">
                  <a:pos x="f58" y="f59"/>
                </a:cxn>
                <a:cxn ang="f41">
                  <a:pos x="f56" y="f60"/>
                </a:cxn>
                <a:cxn ang="f41">
                  <a:pos x="f56" y="f61"/>
                </a:cxn>
                <a:cxn ang="f41">
                  <a:pos x="f54" y="f61"/>
                </a:cxn>
                <a:cxn ang="f41">
                  <a:pos x="f54" y="f55"/>
                </a:cxn>
              </a:cxnLst>
              <a:rect l="f50" t="f53" r="f51" b="f52"/>
              <a:pathLst>
                <a:path w="288352" h="364513">
                  <a:moveTo>
                    <a:pt x="f6" y="f8"/>
                  </a:moveTo>
                  <a:lnTo>
                    <a:pt x="f9" y="f8"/>
                  </a:lnTo>
                  <a:lnTo>
                    <a:pt x="f9" y="f7"/>
                  </a:lnTo>
                  <a:lnTo>
                    <a:pt x="f5" y="f10"/>
                  </a:lnTo>
                  <a:lnTo>
                    <a:pt x="f9" y="f5"/>
                  </a:lnTo>
                  <a:lnTo>
                    <a:pt x="f9" y="f11"/>
                  </a:lnTo>
                  <a:lnTo>
                    <a:pt x="f6" y="f11"/>
                  </a:lnTo>
                  <a:lnTo>
                    <a:pt x="f6" y="f8"/>
                  </a:lnTo>
                  <a:close/>
                </a:path>
              </a:pathLst>
            </a:custGeom>
            <a:solidFill>
              <a:srgbClr val="AABBDF"/>
            </a:solidFill>
            <a:ln>
              <a:noFill/>
              <a:prstDash val="solid"/>
            </a:ln>
          </p:spPr>
          <p:txBody>
            <a:bodyPr vert="horz" wrap="square" lIns="86502" tIns="72905" rIns="0" bIns="72905"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88947"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GB" sz="1100" b="0" i="0" u="none" strike="noStrike" kern="1200" cap="none" spc="0" baseline="0">
                <a:solidFill>
                  <a:srgbClr val="FFFFFF"/>
                </a:solidFill>
                <a:uFillTx/>
                <a:latin typeface="Franklin Gothic Book"/>
              </a:endParaRPr>
            </a:p>
          </p:txBody>
        </p:sp>
        <p:sp>
          <p:nvSpPr>
            <p:cNvPr id="11" name="Freeform 9"/>
            <p:cNvSpPr/>
            <p:nvPr/>
          </p:nvSpPr>
          <p:spPr>
            <a:xfrm>
              <a:off x="2981474" y="3805787"/>
              <a:ext cx="1887303" cy="1080043"/>
            </a:xfrm>
            <a:custGeom>
              <a:avLst/>
              <a:gdLst>
                <a:gd name="f0" fmla="val 10800000"/>
                <a:gd name="f1" fmla="val 5400000"/>
                <a:gd name="f2" fmla="val 180"/>
                <a:gd name="f3" fmla="val w"/>
                <a:gd name="f4" fmla="val h"/>
                <a:gd name="f5" fmla="val 0"/>
                <a:gd name="f6" fmla="val 1080041"/>
                <a:gd name="f7" fmla="val 540021"/>
                <a:gd name="f8" fmla="val 241776"/>
                <a:gd name="f9" fmla="val 838266"/>
                <a:gd name="f10" fmla="val 1080042"/>
                <a:gd name="f11" fmla="+- 0 0 -90"/>
                <a:gd name="f12" fmla="*/ f3 1 1080041"/>
                <a:gd name="f13" fmla="*/ f4 1 1080041"/>
                <a:gd name="f14" fmla="+- f6 0 f5"/>
                <a:gd name="f15" fmla="*/ f11 f0 1"/>
                <a:gd name="f16" fmla="*/ f14 1 1080041"/>
                <a:gd name="f17" fmla="*/ 0 f14 1"/>
                <a:gd name="f18" fmla="*/ 540021 f14 1"/>
                <a:gd name="f19" fmla="*/ 1080042 f14 1"/>
                <a:gd name="f20" fmla="*/ f15 1 f2"/>
                <a:gd name="f21" fmla="*/ f17 1 1080041"/>
                <a:gd name="f22" fmla="*/ f18 1 1080041"/>
                <a:gd name="f23" fmla="*/ f19 1 1080041"/>
                <a:gd name="f24" fmla="*/ f5 1 f16"/>
                <a:gd name="f25" fmla="*/ f6 1 f16"/>
                <a:gd name="f26" fmla="+- f20 0 f1"/>
                <a:gd name="f27" fmla="*/ f21 1 f16"/>
                <a:gd name="f28" fmla="*/ f22 1 f16"/>
                <a:gd name="f29" fmla="*/ f23 1 f16"/>
                <a:gd name="f30" fmla="*/ f24 f12 1"/>
                <a:gd name="f31" fmla="*/ f25 f12 1"/>
                <a:gd name="f32" fmla="*/ f25 f13 1"/>
                <a:gd name="f33" fmla="*/ f24 f13 1"/>
                <a:gd name="f34" fmla="*/ f27 f12 1"/>
                <a:gd name="f35" fmla="*/ f28 f13 1"/>
                <a:gd name="f36" fmla="*/ f28 f12 1"/>
                <a:gd name="f37" fmla="*/ f27 f13 1"/>
                <a:gd name="f38" fmla="*/ f29 f12 1"/>
                <a:gd name="f39" fmla="*/ f29 f13 1"/>
              </a:gdLst>
              <a:ahLst/>
              <a:cxnLst>
                <a:cxn ang="3cd4">
                  <a:pos x="hc" y="t"/>
                </a:cxn>
                <a:cxn ang="0">
                  <a:pos x="r" y="vc"/>
                </a:cxn>
                <a:cxn ang="cd4">
                  <a:pos x="hc" y="b"/>
                </a:cxn>
                <a:cxn ang="cd2">
                  <a:pos x="l" y="vc"/>
                </a:cxn>
                <a:cxn ang="f26">
                  <a:pos x="f34" y="f35"/>
                </a:cxn>
                <a:cxn ang="f26">
                  <a:pos x="f36" y="f37"/>
                </a:cxn>
                <a:cxn ang="f26">
                  <a:pos x="f38" y="f35"/>
                </a:cxn>
                <a:cxn ang="f26">
                  <a:pos x="f36" y="f39"/>
                </a:cxn>
                <a:cxn ang="f26">
                  <a:pos x="f34" y="f35"/>
                </a:cxn>
              </a:cxnLst>
              <a:rect l="f30" t="f33" r="f31" b="f32"/>
              <a:pathLst>
                <a:path w="1080041" h="1080041">
                  <a:moveTo>
                    <a:pt x="f5" y="f7"/>
                  </a:moveTo>
                  <a:cubicBezTo>
                    <a:pt x="f5" y="f8"/>
                    <a:pt x="f8" y="f5"/>
                    <a:pt x="f7" y="f5"/>
                  </a:cubicBezTo>
                  <a:cubicBezTo>
                    <a:pt x="f9" y="f5"/>
                    <a:pt x="f10" y="f8"/>
                    <a:pt x="f10" y="f7"/>
                  </a:cubicBezTo>
                  <a:cubicBezTo>
                    <a:pt x="f10" y="f9"/>
                    <a:pt x="f9" y="f10"/>
                    <a:pt x="f7" y="f10"/>
                  </a:cubicBezTo>
                  <a:cubicBezTo>
                    <a:pt x="f8" y="f10"/>
                    <a:pt x="f5" y="f9"/>
                    <a:pt x="f5" y="f7"/>
                  </a:cubicBezTo>
                  <a:close/>
                </a:path>
              </a:pathLst>
            </a:custGeom>
            <a:solidFill>
              <a:srgbClr val="0F6FC6"/>
            </a:solidFill>
            <a:ln w="25402">
              <a:solidFill>
                <a:srgbClr val="FFFFFF"/>
              </a:solidFill>
              <a:prstDash val="solid"/>
              <a:miter/>
            </a:ln>
          </p:spPr>
          <p:txBody>
            <a:bodyPr vert="horz" wrap="square" lIns="175948" tIns="175948" rIns="175948" bIns="175948"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endParaRPr lang="en-GB" sz="1400" b="0" i="0" u="none" strike="noStrike" kern="1200" cap="none" spc="0" baseline="0">
                <a:solidFill>
                  <a:srgbClr val="FFFFFF"/>
                </a:solidFill>
                <a:uFillTx/>
                <a:latin typeface="Franklin Gothic Book"/>
              </a:endParaRPr>
            </a:p>
          </p:txBody>
        </p:sp>
        <p:sp>
          <p:nvSpPr>
            <p:cNvPr id="12" name="Freeform 10"/>
            <p:cNvSpPr/>
            <p:nvPr/>
          </p:nvSpPr>
          <p:spPr>
            <a:xfrm rot="3069736">
              <a:off x="2667357" y="3212382"/>
              <a:ext cx="425607" cy="636971"/>
            </a:xfrm>
            <a:custGeom>
              <a:avLst/>
              <a:gdLst>
                <a:gd name="f0" fmla="val 10800000"/>
                <a:gd name="f1" fmla="val 5400000"/>
                <a:gd name="f2" fmla="val 180"/>
                <a:gd name="f3" fmla="val w"/>
                <a:gd name="f4" fmla="val h"/>
                <a:gd name="f5" fmla="val 0"/>
                <a:gd name="f6" fmla="val 425610"/>
                <a:gd name="f7" fmla="val 364513"/>
                <a:gd name="f8" fmla="val 291610"/>
                <a:gd name="f9" fmla="val 182256"/>
                <a:gd name="f10" fmla="val 72903"/>
                <a:gd name="f11" fmla="+- 0 0 -90"/>
                <a:gd name="f12" fmla="*/ f3 1 425610"/>
                <a:gd name="f13" fmla="*/ f4 1 364513"/>
                <a:gd name="f14" fmla="+- f7 0 f5"/>
                <a:gd name="f15" fmla="+- f6 0 f5"/>
                <a:gd name="f16" fmla="*/ f11 f0 1"/>
                <a:gd name="f17" fmla="*/ f15 1 425610"/>
                <a:gd name="f18" fmla="*/ f14 1 364513"/>
                <a:gd name="f19" fmla="*/ 0 f15 1"/>
                <a:gd name="f20" fmla="*/ 72903 f14 1"/>
                <a:gd name="f21" fmla="*/ 243354 f15 1"/>
                <a:gd name="f22" fmla="*/ 0 f14 1"/>
                <a:gd name="f23" fmla="*/ 425610 f15 1"/>
                <a:gd name="f24" fmla="*/ 182257 f14 1"/>
                <a:gd name="f25" fmla="*/ 364513 f14 1"/>
                <a:gd name="f26" fmla="*/ 291610 f14 1"/>
                <a:gd name="f27" fmla="*/ f16 1 f2"/>
                <a:gd name="f28" fmla="*/ f19 1 425610"/>
                <a:gd name="f29" fmla="*/ f20 1 364513"/>
                <a:gd name="f30" fmla="*/ f21 1 425610"/>
                <a:gd name="f31" fmla="*/ f22 1 364513"/>
                <a:gd name="f32" fmla="*/ f23 1 425610"/>
                <a:gd name="f33" fmla="*/ f24 1 364513"/>
                <a:gd name="f34" fmla="*/ f25 1 364513"/>
                <a:gd name="f35" fmla="*/ f26 1 364513"/>
                <a:gd name="f36" fmla="*/ f5 1 f17"/>
                <a:gd name="f37" fmla="*/ f6 1 f17"/>
                <a:gd name="f38" fmla="*/ f5 1 f18"/>
                <a:gd name="f39" fmla="*/ f7 1 f18"/>
                <a:gd name="f40" fmla="+- f27 0 f1"/>
                <a:gd name="f41" fmla="*/ f28 1 f17"/>
                <a:gd name="f42" fmla="*/ f29 1 f18"/>
                <a:gd name="f43" fmla="*/ f30 1 f17"/>
                <a:gd name="f44" fmla="*/ f31 1 f18"/>
                <a:gd name="f45" fmla="*/ f32 1 f17"/>
                <a:gd name="f46" fmla="*/ f33 1 f18"/>
                <a:gd name="f47" fmla="*/ f34 1 f18"/>
                <a:gd name="f48" fmla="*/ f35 1 f18"/>
                <a:gd name="f49" fmla="*/ f36 f12 1"/>
                <a:gd name="f50" fmla="*/ f37 f12 1"/>
                <a:gd name="f51" fmla="*/ f39 f13 1"/>
                <a:gd name="f52" fmla="*/ f38 f13 1"/>
                <a:gd name="f53" fmla="*/ f41 f12 1"/>
                <a:gd name="f54" fmla="*/ f42 f13 1"/>
                <a:gd name="f55" fmla="*/ f43 f12 1"/>
                <a:gd name="f56" fmla="*/ f44 f13 1"/>
                <a:gd name="f57" fmla="*/ f45 f12 1"/>
                <a:gd name="f58" fmla="*/ f46 f13 1"/>
                <a:gd name="f59" fmla="*/ f47 f13 1"/>
                <a:gd name="f60" fmla="*/ f48 f13 1"/>
              </a:gdLst>
              <a:ahLst/>
              <a:cxnLst>
                <a:cxn ang="3cd4">
                  <a:pos x="hc" y="t"/>
                </a:cxn>
                <a:cxn ang="0">
                  <a:pos x="r" y="vc"/>
                </a:cxn>
                <a:cxn ang="cd4">
                  <a:pos x="hc" y="b"/>
                </a:cxn>
                <a:cxn ang="cd2">
                  <a:pos x="l" y="vc"/>
                </a:cxn>
                <a:cxn ang="f40">
                  <a:pos x="f53" y="f54"/>
                </a:cxn>
                <a:cxn ang="f40">
                  <a:pos x="f55" y="f54"/>
                </a:cxn>
                <a:cxn ang="f40">
                  <a:pos x="f55" y="f56"/>
                </a:cxn>
                <a:cxn ang="f40">
                  <a:pos x="f57" y="f58"/>
                </a:cxn>
                <a:cxn ang="f40">
                  <a:pos x="f55" y="f59"/>
                </a:cxn>
                <a:cxn ang="f40">
                  <a:pos x="f55" y="f60"/>
                </a:cxn>
                <a:cxn ang="f40">
                  <a:pos x="f53" y="f60"/>
                </a:cxn>
                <a:cxn ang="f40">
                  <a:pos x="f53" y="f54"/>
                </a:cxn>
              </a:cxnLst>
              <a:rect l="f49" t="f52" r="f50" b="f51"/>
              <a:pathLst>
                <a:path w="425610" h="364513">
                  <a:moveTo>
                    <a:pt x="f6" y="f8"/>
                  </a:moveTo>
                  <a:lnTo>
                    <a:pt x="f9" y="f8"/>
                  </a:lnTo>
                  <a:lnTo>
                    <a:pt x="f9" y="f7"/>
                  </a:lnTo>
                  <a:lnTo>
                    <a:pt x="f5" y="f9"/>
                  </a:lnTo>
                  <a:lnTo>
                    <a:pt x="f9" y="f5"/>
                  </a:lnTo>
                  <a:lnTo>
                    <a:pt x="f9" y="f10"/>
                  </a:lnTo>
                  <a:lnTo>
                    <a:pt x="f6" y="f10"/>
                  </a:lnTo>
                  <a:lnTo>
                    <a:pt x="f6" y="f8"/>
                  </a:lnTo>
                  <a:close/>
                </a:path>
              </a:pathLst>
            </a:custGeom>
            <a:solidFill>
              <a:srgbClr val="AABBDF"/>
            </a:solidFill>
            <a:ln>
              <a:noFill/>
              <a:prstDash val="solid"/>
            </a:ln>
          </p:spPr>
          <p:txBody>
            <a:bodyPr vert="horz" wrap="square" lIns="109353" tIns="72905" rIns="0" bIns="72905"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88947"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GB" sz="1100" b="0" i="0" u="none" strike="noStrike" kern="1200" cap="none" spc="0" baseline="0">
                <a:solidFill>
                  <a:srgbClr val="FFFFFF"/>
                </a:solidFill>
                <a:uFillTx/>
                <a:latin typeface="Franklin Gothic Book"/>
              </a:endParaRPr>
            </a:p>
          </p:txBody>
        </p:sp>
        <p:sp>
          <p:nvSpPr>
            <p:cNvPr id="13" name="Freeform 11"/>
            <p:cNvSpPr/>
            <p:nvPr/>
          </p:nvSpPr>
          <p:spPr>
            <a:xfrm>
              <a:off x="891540" y="2248079"/>
              <a:ext cx="1887303" cy="1080043"/>
            </a:xfrm>
            <a:custGeom>
              <a:avLst/>
              <a:gdLst>
                <a:gd name="f0" fmla="val 10800000"/>
                <a:gd name="f1" fmla="val 5400000"/>
                <a:gd name="f2" fmla="val 180"/>
                <a:gd name="f3" fmla="val w"/>
                <a:gd name="f4" fmla="val h"/>
                <a:gd name="f5" fmla="val 0"/>
                <a:gd name="f6" fmla="val 1080041"/>
                <a:gd name="f7" fmla="val 540021"/>
                <a:gd name="f8" fmla="val 241776"/>
                <a:gd name="f9" fmla="val 838266"/>
                <a:gd name="f10" fmla="val 1080042"/>
                <a:gd name="f11" fmla="+- 0 0 -90"/>
                <a:gd name="f12" fmla="*/ f3 1 1080041"/>
                <a:gd name="f13" fmla="*/ f4 1 1080041"/>
                <a:gd name="f14" fmla="+- f6 0 f5"/>
                <a:gd name="f15" fmla="*/ f11 f0 1"/>
                <a:gd name="f16" fmla="*/ f14 1 1080041"/>
                <a:gd name="f17" fmla="*/ 0 f14 1"/>
                <a:gd name="f18" fmla="*/ 540021 f14 1"/>
                <a:gd name="f19" fmla="*/ 1080042 f14 1"/>
                <a:gd name="f20" fmla="*/ f15 1 f2"/>
                <a:gd name="f21" fmla="*/ f17 1 1080041"/>
                <a:gd name="f22" fmla="*/ f18 1 1080041"/>
                <a:gd name="f23" fmla="*/ f19 1 1080041"/>
                <a:gd name="f24" fmla="*/ f5 1 f16"/>
                <a:gd name="f25" fmla="*/ f6 1 f16"/>
                <a:gd name="f26" fmla="+- f20 0 f1"/>
                <a:gd name="f27" fmla="*/ f21 1 f16"/>
                <a:gd name="f28" fmla="*/ f22 1 f16"/>
                <a:gd name="f29" fmla="*/ f23 1 f16"/>
                <a:gd name="f30" fmla="*/ f24 f12 1"/>
                <a:gd name="f31" fmla="*/ f25 f12 1"/>
                <a:gd name="f32" fmla="*/ f25 f13 1"/>
                <a:gd name="f33" fmla="*/ f24 f13 1"/>
                <a:gd name="f34" fmla="*/ f27 f12 1"/>
                <a:gd name="f35" fmla="*/ f28 f13 1"/>
                <a:gd name="f36" fmla="*/ f28 f12 1"/>
                <a:gd name="f37" fmla="*/ f27 f13 1"/>
                <a:gd name="f38" fmla="*/ f29 f12 1"/>
                <a:gd name="f39" fmla="*/ f29 f13 1"/>
              </a:gdLst>
              <a:ahLst/>
              <a:cxnLst>
                <a:cxn ang="3cd4">
                  <a:pos x="hc" y="t"/>
                </a:cxn>
                <a:cxn ang="0">
                  <a:pos x="r" y="vc"/>
                </a:cxn>
                <a:cxn ang="cd4">
                  <a:pos x="hc" y="b"/>
                </a:cxn>
                <a:cxn ang="cd2">
                  <a:pos x="l" y="vc"/>
                </a:cxn>
                <a:cxn ang="f26">
                  <a:pos x="f34" y="f35"/>
                </a:cxn>
                <a:cxn ang="f26">
                  <a:pos x="f36" y="f37"/>
                </a:cxn>
                <a:cxn ang="f26">
                  <a:pos x="f38" y="f35"/>
                </a:cxn>
                <a:cxn ang="f26">
                  <a:pos x="f36" y="f39"/>
                </a:cxn>
                <a:cxn ang="f26">
                  <a:pos x="f34" y="f35"/>
                </a:cxn>
              </a:cxnLst>
              <a:rect l="f30" t="f33" r="f31" b="f32"/>
              <a:pathLst>
                <a:path w="1080041" h="1080041">
                  <a:moveTo>
                    <a:pt x="f5" y="f7"/>
                  </a:moveTo>
                  <a:cubicBezTo>
                    <a:pt x="f5" y="f8"/>
                    <a:pt x="f8" y="f5"/>
                    <a:pt x="f7" y="f5"/>
                  </a:cubicBezTo>
                  <a:cubicBezTo>
                    <a:pt x="f9" y="f5"/>
                    <a:pt x="f10" y="f8"/>
                    <a:pt x="f10" y="f7"/>
                  </a:cubicBezTo>
                  <a:cubicBezTo>
                    <a:pt x="f10" y="f9"/>
                    <a:pt x="f9" y="f10"/>
                    <a:pt x="f7" y="f10"/>
                  </a:cubicBezTo>
                  <a:cubicBezTo>
                    <a:pt x="f8" y="f10"/>
                    <a:pt x="f5" y="f9"/>
                    <a:pt x="f5" y="f7"/>
                  </a:cubicBezTo>
                  <a:close/>
                </a:path>
              </a:pathLst>
            </a:custGeom>
            <a:solidFill>
              <a:srgbClr val="0F6FC6"/>
            </a:solidFill>
            <a:ln w="25402">
              <a:solidFill>
                <a:srgbClr val="FFFFFF"/>
              </a:solidFill>
              <a:prstDash val="solid"/>
              <a:miter/>
            </a:ln>
          </p:spPr>
          <p:txBody>
            <a:bodyPr vert="horz" wrap="square" lIns="175948" tIns="175948" rIns="175948" bIns="175948"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fr-FR" sz="1400" b="0" i="0" u="none" strike="noStrike" kern="0" cap="none" spc="0" baseline="0">
                  <a:solidFill>
                    <a:srgbClr val="FFFFFF"/>
                  </a:solidFill>
                  <a:uFillTx/>
                  <a:latin typeface="Franklin Gothic Book"/>
                </a:rPr>
                <a:t>UHC</a:t>
              </a:r>
              <a:endParaRPr lang="en-GB" sz="1400" b="0" i="0" u="none" strike="noStrike" kern="1200" cap="none" spc="0" baseline="0">
                <a:solidFill>
                  <a:srgbClr val="FFFFFF"/>
                </a:solidFill>
                <a:uFillTx/>
                <a:latin typeface="Franklin Gothic Book"/>
              </a:endParaRPr>
            </a:p>
          </p:txBody>
        </p:sp>
        <p:sp>
          <p:nvSpPr>
            <p:cNvPr id="14" name="Freeform 12"/>
            <p:cNvSpPr/>
            <p:nvPr/>
          </p:nvSpPr>
          <p:spPr>
            <a:xfrm rot="19956808">
              <a:off x="3010141" y="2097640"/>
              <a:ext cx="1078452" cy="364516"/>
            </a:xfrm>
            <a:custGeom>
              <a:avLst/>
              <a:gdLst>
                <a:gd name="f0" fmla="val 10800000"/>
                <a:gd name="f1" fmla="val 5400000"/>
                <a:gd name="f2" fmla="val 180"/>
                <a:gd name="f3" fmla="val w"/>
                <a:gd name="f4" fmla="val h"/>
                <a:gd name="f5" fmla="val 0"/>
                <a:gd name="f6" fmla="val 617169"/>
                <a:gd name="f7" fmla="val 364513"/>
                <a:gd name="f8" fmla="val 72903"/>
                <a:gd name="f9" fmla="val 434913"/>
                <a:gd name="f10" fmla="val 182257"/>
                <a:gd name="f11" fmla="val 291610"/>
                <a:gd name="f12" fmla="+- 0 0 -90"/>
                <a:gd name="f13" fmla="*/ f3 1 617169"/>
                <a:gd name="f14" fmla="*/ f4 1 364513"/>
                <a:gd name="f15" fmla="+- f7 0 f5"/>
                <a:gd name="f16" fmla="+- f6 0 f5"/>
                <a:gd name="f17" fmla="*/ f12 f0 1"/>
                <a:gd name="f18" fmla="*/ f16 1 617169"/>
                <a:gd name="f19" fmla="*/ f15 1 364513"/>
                <a:gd name="f20" fmla="*/ 0 f16 1"/>
                <a:gd name="f21" fmla="*/ 72903 f15 1"/>
                <a:gd name="f22" fmla="*/ 434913 f16 1"/>
                <a:gd name="f23" fmla="*/ 0 f15 1"/>
                <a:gd name="f24" fmla="*/ 617169 f16 1"/>
                <a:gd name="f25" fmla="*/ 182257 f15 1"/>
                <a:gd name="f26" fmla="*/ 364513 f15 1"/>
                <a:gd name="f27" fmla="*/ 291610 f15 1"/>
                <a:gd name="f28" fmla="*/ f17 1 f2"/>
                <a:gd name="f29" fmla="*/ f20 1 617169"/>
                <a:gd name="f30" fmla="*/ f21 1 364513"/>
                <a:gd name="f31" fmla="*/ f22 1 617169"/>
                <a:gd name="f32" fmla="*/ f23 1 364513"/>
                <a:gd name="f33" fmla="*/ f24 1 617169"/>
                <a:gd name="f34" fmla="*/ f25 1 364513"/>
                <a:gd name="f35" fmla="*/ f26 1 364513"/>
                <a:gd name="f36" fmla="*/ f27 1 364513"/>
                <a:gd name="f37" fmla="*/ f5 1 f18"/>
                <a:gd name="f38" fmla="*/ f6 1 f18"/>
                <a:gd name="f39" fmla="*/ f5 1 f19"/>
                <a:gd name="f40" fmla="*/ f7 1 f19"/>
                <a:gd name="f41" fmla="+- f28 0 f1"/>
                <a:gd name="f42" fmla="*/ f29 1 f18"/>
                <a:gd name="f43" fmla="*/ f30 1 f19"/>
                <a:gd name="f44" fmla="*/ f31 1 f18"/>
                <a:gd name="f45" fmla="*/ f32 1 f19"/>
                <a:gd name="f46" fmla="*/ f33 1 f18"/>
                <a:gd name="f47" fmla="*/ f34 1 f19"/>
                <a:gd name="f48" fmla="*/ f35 1 f19"/>
                <a:gd name="f49" fmla="*/ f36 1 f19"/>
                <a:gd name="f50" fmla="*/ f37 f13 1"/>
                <a:gd name="f51" fmla="*/ f38 f13 1"/>
                <a:gd name="f52" fmla="*/ f40 f14 1"/>
                <a:gd name="f53" fmla="*/ f39 f14 1"/>
                <a:gd name="f54" fmla="*/ f42 f13 1"/>
                <a:gd name="f55" fmla="*/ f43 f14 1"/>
                <a:gd name="f56" fmla="*/ f44 f13 1"/>
                <a:gd name="f57" fmla="*/ f45 f14 1"/>
                <a:gd name="f58" fmla="*/ f46 f13 1"/>
                <a:gd name="f59" fmla="*/ f47 f14 1"/>
                <a:gd name="f60" fmla="*/ f48 f14 1"/>
                <a:gd name="f61" fmla="*/ f49 f14 1"/>
              </a:gdLst>
              <a:ahLst/>
              <a:cxnLst>
                <a:cxn ang="3cd4">
                  <a:pos x="hc" y="t"/>
                </a:cxn>
                <a:cxn ang="0">
                  <a:pos x="r" y="vc"/>
                </a:cxn>
                <a:cxn ang="cd4">
                  <a:pos x="hc" y="b"/>
                </a:cxn>
                <a:cxn ang="cd2">
                  <a:pos x="l" y="vc"/>
                </a:cxn>
                <a:cxn ang="f41">
                  <a:pos x="f54" y="f55"/>
                </a:cxn>
                <a:cxn ang="f41">
                  <a:pos x="f56" y="f55"/>
                </a:cxn>
                <a:cxn ang="f41">
                  <a:pos x="f56" y="f57"/>
                </a:cxn>
                <a:cxn ang="f41">
                  <a:pos x="f58" y="f59"/>
                </a:cxn>
                <a:cxn ang="f41">
                  <a:pos x="f56" y="f60"/>
                </a:cxn>
                <a:cxn ang="f41">
                  <a:pos x="f56" y="f61"/>
                </a:cxn>
                <a:cxn ang="f41">
                  <a:pos x="f54" y="f61"/>
                </a:cxn>
                <a:cxn ang="f41">
                  <a:pos x="f54" y="f55"/>
                </a:cxn>
              </a:cxnLst>
              <a:rect l="f50" t="f53" r="f51" b="f52"/>
              <a:pathLst>
                <a:path w="617169" h="364513">
                  <a:moveTo>
                    <a:pt x="f5" y="f8"/>
                  </a:moveTo>
                  <a:lnTo>
                    <a:pt x="f9" y="f8"/>
                  </a:lnTo>
                  <a:lnTo>
                    <a:pt x="f9" y="f5"/>
                  </a:lnTo>
                  <a:lnTo>
                    <a:pt x="f6" y="f10"/>
                  </a:lnTo>
                  <a:lnTo>
                    <a:pt x="f9" y="f7"/>
                  </a:lnTo>
                  <a:lnTo>
                    <a:pt x="f9" y="f11"/>
                  </a:lnTo>
                  <a:lnTo>
                    <a:pt x="f5" y="f11"/>
                  </a:lnTo>
                  <a:lnTo>
                    <a:pt x="f5" y="f8"/>
                  </a:lnTo>
                  <a:close/>
                </a:path>
              </a:pathLst>
            </a:custGeom>
            <a:solidFill>
              <a:srgbClr val="AABBDF"/>
            </a:solidFill>
            <a:ln>
              <a:noFill/>
              <a:prstDash val="solid"/>
            </a:ln>
          </p:spPr>
          <p:txBody>
            <a:bodyPr vert="horz" wrap="square" lIns="0" tIns="72905" rIns="109353" bIns="72905" anchor="ctr" anchorCtr="1" compatLnSpc="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88947"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GB" sz="1100" b="0" i="0" u="none" strike="noStrike" kern="1200" cap="none" spc="0" baseline="0">
                <a:solidFill>
                  <a:srgbClr val="FFFFFF"/>
                </a:solidFill>
                <a:uFillTx/>
                <a:latin typeface="Franklin Gothic Book"/>
              </a:endParaRPr>
            </a:p>
          </p:txBody>
        </p:sp>
      </p:grpSp>
      <p:sp>
        <p:nvSpPr>
          <p:cNvPr id="15" name="ZoneTexte 14"/>
          <p:cNvSpPr txBox="1"/>
          <p:nvPr/>
        </p:nvSpPr>
        <p:spPr>
          <a:xfrm>
            <a:off x="6228184" y="5157192"/>
            <a:ext cx="1224136" cy="369332"/>
          </a:xfrm>
          <a:prstGeom prst="rect">
            <a:avLst/>
          </a:prstGeom>
          <a:noFill/>
        </p:spPr>
        <p:txBody>
          <a:bodyPr wrap="square" rtlCol="0">
            <a:spAutoFit/>
          </a:bodyPr>
          <a:lstStyle/>
          <a:p>
            <a:pPr algn="ctr"/>
            <a:endParaRPr lang="fr-FR" dirty="0"/>
          </a:p>
        </p:txBody>
      </p:sp>
      <p:pic>
        <p:nvPicPr>
          <p:cNvPr id="16" name="Image 15"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t>
            </a:r>
            <a:br>
              <a:rPr lang="fr-FR" dirty="0" smtClean="0"/>
            </a:br>
            <a:r>
              <a:rPr lang="fr-FR" b="1" dirty="0" smtClean="0">
                <a:solidFill>
                  <a:schemeClr val="accent3">
                    <a:lumMod val="60000"/>
                    <a:lumOff val="40000"/>
                  </a:schemeClr>
                </a:solidFill>
              </a:rPr>
              <a:t>Ambitions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Les fondateurs ont pour ambition de mobiliser une somme initiale de 500 000000 euros afin d'acquérir plusieurs hôtels (murs et fond) des 2017, puis ils rassembleront de quoi poursuivre le développement en France et en Europe, leur ultime objectif étant d'ouvrir cinquante hôtels en France pour 2O20 plus 1O en Europe. En se basant sur des prévisions, les hôtels généreront du cash dès la deuxième année d'exercice et l'entreprise à partir de la troisième année.</a:t>
            </a:r>
          </a:p>
          <a:p>
            <a:r>
              <a:rPr lang="fr-FR" dirty="0" smtClean="0"/>
              <a:t> </a:t>
            </a:r>
          </a:p>
          <a:p>
            <a:r>
              <a:rPr lang="fr-FR" dirty="0" smtClean="0"/>
              <a:t>Les prévisions ci-jointes montrent une croissance rapide de l'entreprise ainsi que des rendements de l'actif net très attirants. D'ici à la cinquième année, le retour sur investissements sera de 80 %. Les fondateurs souhaitent réunir des capitaux suffisants dans la seconde étape de financement afin de couvrir cette somme et de parer à d'éventuels problèmes imprévus ainsi qu'à une accélération de la croissance. Les fondateurs investissent eux-mêmes 2O millions euros dans des actions ordinaires et sont à la recherche d'investisseurs souhaitant se joindre à eux.</a:t>
            </a:r>
          </a:p>
          <a:p>
            <a:endParaRPr lang="fr-FR" dirty="0"/>
          </a:p>
        </p:txBody>
      </p:sp>
      <p:pic>
        <p:nvPicPr>
          <p:cNvPr id="4" name="Image 3" descr="H:\UHC Logo\UHC Logo\UHC_Logo_Trans_Color.png"/>
          <p:cNvPicPr/>
          <p:nvPr/>
        </p:nvPicPr>
        <p:blipFill>
          <a:blip r:embed="rId2" cstate="print"/>
          <a:srcRect/>
          <a:stretch>
            <a:fillRect/>
          </a:stretch>
        </p:blipFill>
        <p:spPr bwMode="auto">
          <a:xfrm>
            <a:off x="7668344" y="260648"/>
            <a:ext cx="981075" cy="9810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3">
                    <a:lumMod val="60000"/>
                    <a:lumOff val="40000"/>
                  </a:schemeClr>
                </a:solidFill>
              </a:rPr>
              <a:t>Formation</a:t>
            </a:r>
            <a:endParaRPr lang="fr-FR" dirty="0">
              <a:solidFill>
                <a:schemeClr val="accent3">
                  <a:lumMod val="60000"/>
                  <a:lumOff val="40000"/>
                </a:schemeClr>
              </a:solidFill>
            </a:endParaRPr>
          </a:p>
        </p:txBody>
      </p:sp>
      <p:sp>
        <p:nvSpPr>
          <p:cNvPr id="3" name="Espace réservé du contenu 2"/>
          <p:cNvSpPr>
            <a:spLocks noGrp="1"/>
          </p:cNvSpPr>
          <p:nvPr>
            <p:ph idx="1"/>
          </p:nvPr>
        </p:nvSpPr>
        <p:spPr/>
        <p:txBody>
          <a:bodyPr>
            <a:normAutofit fontScale="70000" lnSpcReduction="20000"/>
          </a:bodyPr>
          <a:lstStyle/>
          <a:p>
            <a:r>
              <a:rPr lang="fr-FR" dirty="0" smtClean="0"/>
              <a:t>Parce que nos objectifs sont toujours ambitieux, nous sommes prêts à répondre aux problématiques les plus complexes pour améliorer, dans la durée, la montée en compétence de chacun de nos collaborateurs</a:t>
            </a:r>
          </a:p>
          <a:p>
            <a:r>
              <a:rPr lang="fr-FR" dirty="0" smtClean="0"/>
              <a:t>L'amélioration des compétences, la formation et le développement sont les étapes pour une plus grande productivité et d'efficacité. Du personnel bien formé et motivé offrent de meilleures performances qui ont une incidence directe sur notre ligne de fond.</a:t>
            </a:r>
          </a:p>
          <a:p>
            <a:endParaRPr lang="fr-FR" dirty="0" smtClean="0"/>
          </a:p>
          <a:p>
            <a:r>
              <a:rPr lang="fr-FR" dirty="0" smtClean="0"/>
              <a:t>Des Possibilités d'apprentissage misent à la disposition de nos Équipes à chaque étape de Leur cheminement de carrière est aussi pour nous une méthode gagnant-gagnant d'aligner les Objectifs personnels de l'auto-Développement Avec les Objectifs organisationnels de renforcer la promotion interne.</a:t>
            </a:r>
          </a:p>
          <a:p>
            <a:r>
              <a:rPr lang="fr-FR" dirty="0" smtClean="0"/>
              <a:t> </a:t>
            </a:r>
          </a:p>
          <a:p>
            <a:endParaRPr lang="fr-FR" dirty="0"/>
          </a:p>
        </p:txBody>
      </p:sp>
      <p:pic>
        <p:nvPicPr>
          <p:cNvPr id="4" name="Picture 12" descr="http://img.chefdentreprise.com/Img/BREVE/2014/11/248277/CPF-pres-moitie-PME-envisagent-deployer-plan-formation-2015-F.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0"/>
            <a:ext cx="2016433" cy="155679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60648"/>
            <a:ext cx="8229600" cy="418058"/>
          </a:xfrm>
        </p:spPr>
        <p:txBody>
          <a:bodyPr>
            <a:normAutofit fontScale="90000"/>
          </a:bodyPr>
          <a:lstStyle/>
          <a:p>
            <a:r>
              <a:rPr lang="fr-FR" dirty="0" smtClean="0"/>
              <a:t>CV</a:t>
            </a:r>
            <a:endParaRPr lang="fr-FR" dirty="0"/>
          </a:p>
        </p:txBody>
      </p:sp>
      <p:sp>
        <p:nvSpPr>
          <p:cNvPr id="3" name="Espace réservé du contenu 2"/>
          <p:cNvSpPr>
            <a:spLocks noGrp="1"/>
          </p:cNvSpPr>
          <p:nvPr>
            <p:ph idx="1"/>
          </p:nvPr>
        </p:nvSpPr>
        <p:spPr>
          <a:xfrm>
            <a:off x="457200" y="908720"/>
            <a:ext cx="8229600" cy="5217443"/>
          </a:xfrm>
        </p:spPr>
        <p:txBody>
          <a:bodyPr>
            <a:normAutofit fontScale="40000" lnSpcReduction="20000"/>
          </a:bodyPr>
          <a:lstStyle/>
          <a:p>
            <a:r>
              <a:rPr lang="fr-FR" b="1" dirty="0" smtClean="0"/>
              <a:t>Alex JACQUES SEBASTIEN</a:t>
            </a:r>
            <a:endParaRPr lang="fr-FR" dirty="0" smtClean="0"/>
          </a:p>
          <a:p>
            <a:r>
              <a:rPr lang="fr-FR" b="1" dirty="0" smtClean="0"/>
              <a:t>Poste de Direction</a:t>
            </a:r>
            <a:endParaRPr lang="fr-FR" dirty="0" smtClean="0"/>
          </a:p>
          <a:p>
            <a:r>
              <a:rPr lang="fr-FR" dirty="0" smtClean="0"/>
              <a:t>64 Rue de la Liberté - Les Lilas (93) 93260</a:t>
            </a:r>
          </a:p>
          <a:p>
            <a:r>
              <a:rPr lang="fr-FR" dirty="0" smtClean="0"/>
              <a:t>chabin93@hotmail.com / Tel : 0143609578 / Tel : 0651807644</a:t>
            </a:r>
          </a:p>
          <a:p>
            <a:r>
              <a:rPr lang="fr-FR" dirty="0" smtClean="0"/>
              <a:t>Homme de terrain, je suis organisé et suis un bon gestionnaire. J'aime le contact clientèle et j'ai le sens du management. Je suis rigoureux, autonome, attentif aux autres et ouvert d'esprit.</a:t>
            </a:r>
          </a:p>
          <a:p>
            <a:r>
              <a:rPr lang="fr-FR" b="1" dirty="0" smtClean="0"/>
              <a:t>Expériences</a:t>
            </a:r>
          </a:p>
          <a:p>
            <a:r>
              <a:rPr lang="fr-FR" b="1" dirty="0" smtClean="0"/>
              <a:t>Bénévolat chez EDJCSDJ</a:t>
            </a:r>
            <a:endParaRPr lang="fr-FR" b="1" dirty="0" smtClean="0"/>
          </a:p>
          <a:p>
            <a:r>
              <a:rPr lang="fr-FR" b="1" dirty="0" smtClean="0"/>
              <a:t>Responsable de projet et président de l’association </a:t>
            </a:r>
            <a:r>
              <a:rPr lang="fr-FR" b="1" dirty="0" err="1" smtClean="0"/>
              <a:t>Ekitrade</a:t>
            </a:r>
            <a:r>
              <a:rPr lang="fr-FR" b="1" dirty="0" smtClean="0"/>
              <a:t> Pro</a:t>
            </a:r>
            <a:endParaRPr lang="fr-FR" dirty="0" smtClean="0"/>
          </a:p>
          <a:p>
            <a:r>
              <a:rPr lang="fr-FR" b="1" dirty="0" smtClean="0"/>
              <a:t>Directeur de résidence de </a:t>
            </a:r>
            <a:r>
              <a:rPr lang="fr-FR" b="1" dirty="0" smtClean="0"/>
              <a:t>tourisme</a:t>
            </a:r>
          </a:p>
          <a:p>
            <a:r>
              <a:rPr lang="fr-FR" b="1" dirty="0" err="1" smtClean="0"/>
              <a:t>Staycity</a:t>
            </a:r>
            <a:r>
              <a:rPr lang="fr-FR" dirty="0" smtClean="0"/>
              <a:t> Paris (75) septembre 2001 - juin 2015</a:t>
            </a:r>
            <a:br>
              <a:rPr lang="fr-FR" dirty="0" smtClean="0"/>
            </a:br>
            <a:r>
              <a:rPr lang="fr-FR" dirty="0" smtClean="0"/>
              <a:t>De l’encadrement d’une douzaine de personnes, </a:t>
            </a:r>
            <a:br>
              <a:rPr lang="fr-FR" dirty="0" smtClean="0"/>
            </a:br>
            <a:r>
              <a:rPr lang="fr-FR" dirty="0" smtClean="0"/>
              <a:t>De représenter le groupe auprès des institutions locales et tiendrez un rôle d’ambassadeur pour la marque, </a:t>
            </a:r>
            <a:br>
              <a:rPr lang="fr-FR" dirty="0" smtClean="0"/>
            </a:br>
            <a:r>
              <a:rPr lang="fr-FR" dirty="0" smtClean="0"/>
              <a:t>D’atteindre les objectifs managériaux, commerciaux et économiques fixés avec la direction générale, </a:t>
            </a:r>
            <a:br>
              <a:rPr lang="fr-FR" dirty="0" smtClean="0"/>
            </a:br>
            <a:r>
              <a:rPr lang="fr-FR" dirty="0" smtClean="0"/>
              <a:t>D’élaborer les budgets et les plans d’action, </a:t>
            </a:r>
            <a:br>
              <a:rPr lang="fr-FR" dirty="0" smtClean="0"/>
            </a:br>
            <a:r>
              <a:rPr lang="fr-FR" dirty="0" smtClean="0"/>
              <a:t>De veiller à la pérennité de la satisfaction de la clientèle, </a:t>
            </a:r>
            <a:br>
              <a:rPr lang="fr-FR" dirty="0" smtClean="0"/>
            </a:br>
            <a:r>
              <a:rPr lang="fr-FR" dirty="0" smtClean="0"/>
              <a:t>De l’analyse du marché et de la veille concurrentielle, </a:t>
            </a:r>
            <a:br>
              <a:rPr lang="fr-FR" dirty="0" smtClean="0"/>
            </a:br>
            <a:r>
              <a:rPr lang="fr-FR" dirty="0" smtClean="0"/>
              <a:t>D’élaborer la stratégie commerciale de l’hôtel, en phase avec le positionnement du groupe, </a:t>
            </a:r>
            <a:br>
              <a:rPr lang="fr-FR" dirty="0" smtClean="0"/>
            </a:br>
            <a:r>
              <a:rPr lang="fr-FR" dirty="0" smtClean="0"/>
              <a:t>De sélectionner et d’intégrer vos nouveaux collaborateurs, les former et garantir un environnement de travail compatible avec la législation du travail et le développement de leurs compétences, </a:t>
            </a:r>
            <a:br>
              <a:rPr lang="fr-FR" dirty="0" smtClean="0"/>
            </a:br>
            <a:r>
              <a:rPr lang="fr-FR" dirty="0" smtClean="0"/>
              <a:t>De gérer dans son ensemble la stratégie d’exploitation et d’investissements </a:t>
            </a:r>
            <a:br>
              <a:rPr lang="fr-FR" dirty="0" smtClean="0"/>
            </a:br>
            <a:r>
              <a:rPr lang="fr-FR" dirty="0" smtClean="0"/>
              <a:t>De piloter les tableaux de bord préalablement mis en place, </a:t>
            </a:r>
            <a:br>
              <a:rPr lang="fr-FR" dirty="0" smtClean="0"/>
            </a:br>
            <a:r>
              <a:rPr lang="fr-FR" dirty="0" smtClean="0"/>
              <a:t>De garantir les normes de sécurité et la maintenance de l’hôtel </a:t>
            </a:r>
            <a:br>
              <a:rPr lang="fr-FR" dirty="0" smtClean="0"/>
            </a:br>
            <a:r>
              <a:rPr lang="fr-FR" u="sng" dirty="0" smtClean="0"/>
              <a:t>Réalisations </a:t>
            </a:r>
            <a:br>
              <a:rPr lang="fr-FR" u="sng" dirty="0" smtClean="0"/>
            </a:br>
            <a:r>
              <a:rPr lang="fr-FR" dirty="0" smtClean="0"/>
              <a:t>Augmenté le TO et la part de clientèle </a:t>
            </a:r>
            <a:r>
              <a:rPr lang="fr-FR" dirty="0" err="1" smtClean="0"/>
              <a:t>corporate</a:t>
            </a:r>
            <a:r>
              <a:rPr lang="fr-FR" dirty="0" smtClean="0"/>
              <a:t> par rapport aux ADS </a:t>
            </a:r>
            <a:br>
              <a:rPr lang="fr-FR" dirty="0" smtClean="0"/>
            </a:br>
            <a:r>
              <a:rPr lang="fr-FR" dirty="0" smtClean="0"/>
              <a:t>Le maintient des coûts</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CV suite</a:t>
            </a:r>
            <a:endParaRPr lang="fr-FR"/>
          </a:p>
        </p:txBody>
      </p:sp>
      <p:sp>
        <p:nvSpPr>
          <p:cNvPr id="3" name="Espace réservé du contenu 2"/>
          <p:cNvSpPr>
            <a:spLocks noGrp="1"/>
          </p:cNvSpPr>
          <p:nvPr>
            <p:ph idx="1"/>
          </p:nvPr>
        </p:nvSpPr>
        <p:spPr/>
        <p:txBody>
          <a:bodyPr>
            <a:normAutofit fontScale="47500" lnSpcReduction="20000"/>
          </a:bodyPr>
          <a:lstStyle/>
          <a:p>
            <a:r>
              <a:rPr lang="fr-FR" b="1" dirty="0" smtClean="0"/>
              <a:t>Enseignant  Lycée Hôtelier Saint Pierre</a:t>
            </a:r>
            <a:r>
              <a:rPr lang="fr-FR" dirty="0" smtClean="0"/>
              <a:t> Brunoy (91)  1989 - 2001</a:t>
            </a:r>
            <a:r>
              <a:rPr lang="fr-FR" b="1" dirty="0" smtClean="0"/>
              <a:t> </a:t>
            </a:r>
            <a:r>
              <a:rPr lang="fr-FR" dirty="0" smtClean="0"/>
              <a:t/>
            </a:r>
            <a:br>
              <a:rPr lang="fr-FR" dirty="0" smtClean="0"/>
            </a:br>
            <a:r>
              <a:rPr lang="fr-FR" dirty="0" smtClean="0"/>
              <a:t>Professeur d'enseignement pratique et théorique</a:t>
            </a:r>
          </a:p>
          <a:p>
            <a:r>
              <a:rPr lang="fr-FR" b="1" dirty="0" smtClean="0"/>
              <a:t>Directeur SPORTEL CLUB </a:t>
            </a:r>
            <a:r>
              <a:rPr lang="fr-FR" dirty="0" smtClean="0"/>
              <a:t>Cergy (95)</a:t>
            </a:r>
            <a:r>
              <a:rPr lang="fr-FR" b="1" dirty="0" smtClean="0"/>
              <a:t> </a:t>
            </a:r>
            <a:r>
              <a:rPr lang="fr-FR" dirty="0" smtClean="0"/>
              <a:t>1988 - 1989</a:t>
            </a:r>
            <a:br>
              <a:rPr lang="fr-FR" dirty="0" smtClean="0"/>
            </a:br>
            <a:r>
              <a:rPr lang="fr-FR" dirty="0" smtClean="0"/>
              <a:t>Pré-ouverture, ouverture et lancement de l'établissement (Hôtel Restaurant centre de mise en forme Bowling)</a:t>
            </a:r>
          </a:p>
          <a:p>
            <a:r>
              <a:rPr lang="fr-FR" b="1" dirty="0" smtClean="0"/>
              <a:t>Directeur CLIMAT DE FRANCE  </a:t>
            </a:r>
            <a:r>
              <a:rPr lang="fr-FR" dirty="0" smtClean="0"/>
              <a:t>Livry-Gargan (93)</a:t>
            </a:r>
            <a:r>
              <a:rPr lang="fr-FR" b="1" dirty="0" smtClean="0"/>
              <a:t> </a:t>
            </a:r>
            <a:r>
              <a:rPr lang="fr-FR" dirty="0" smtClean="0"/>
              <a:t>1987 - 1988 </a:t>
            </a:r>
            <a:br>
              <a:rPr lang="fr-FR" dirty="0" smtClean="0"/>
            </a:br>
            <a:r>
              <a:rPr lang="fr-FR" dirty="0" smtClean="0"/>
              <a:t>Assurer la gestion et la commercialisation de l'établissement assisté d'un cabinet comptable</a:t>
            </a:r>
          </a:p>
          <a:p>
            <a:r>
              <a:rPr lang="fr-FR" b="1" dirty="0" smtClean="0"/>
              <a:t>Formateur AFEC</a:t>
            </a:r>
            <a:r>
              <a:rPr lang="fr-FR" dirty="0" smtClean="0"/>
              <a:t> Paris (75)1984 – 1988</a:t>
            </a:r>
          </a:p>
          <a:p>
            <a:r>
              <a:rPr lang="fr-FR" b="1" dirty="0" smtClean="0"/>
              <a:t>Hôtel Concorde la Fayette</a:t>
            </a:r>
            <a:r>
              <a:rPr lang="fr-FR" dirty="0" smtClean="0"/>
              <a:t> : Réceptionniste de nuit Sous Directeur de nuit (charger de la finance</a:t>
            </a:r>
          </a:p>
          <a:p>
            <a:r>
              <a:rPr lang="fr-FR" b="1" dirty="0" smtClean="0"/>
              <a:t>Assistant de Direction</a:t>
            </a:r>
            <a:r>
              <a:rPr lang="fr-FR" dirty="0" smtClean="0"/>
              <a:t> CLIMAT DE FRANCE Villeneuve La Garenne (92)  </a:t>
            </a:r>
          </a:p>
          <a:p>
            <a:r>
              <a:rPr lang="fr-FR" b="1" dirty="0" smtClean="0"/>
              <a:t>Chef de réception HOTEL MERCURE </a:t>
            </a:r>
            <a:r>
              <a:rPr lang="fr-FR" dirty="0" smtClean="0"/>
              <a:t>Le Havre (76)1980 - 1982</a:t>
            </a:r>
            <a:br>
              <a:rPr lang="fr-FR" dirty="0" smtClean="0"/>
            </a:br>
            <a:r>
              <a:rPr lang="fr-FR" dirty="0" smtClean="0"/>
              <a:t>la qualité de l'accueil, la fidélisation, la performance économique.....</a:t>
            </a:r>
          </a:p>
          <a:p>
            <a:r>
              <a:rPr lang="fr-FR" b="1" dirty="0" smtClean="0"/>
              <a:t>Réception</a:t>
            </a:r>
            <a:r>
              <a:rPr lang="fr-FR" dirty="0" smtClean="0"/>
              <a:t> Novotel Genève Aéroport  1978-1980</a:t>
            </a:r>
          </a:p>
          <a:p>
            <a:r>
              <a:rPr lang="fr-FR" b="1" dirty="0" smtClean="0"/>
              <a:t>Formations</a:t>
            </a:r>
            <a:endParaRPr lang="fr-FR" dirty="0" smtClean="0"/>
          </a:p>
          <a:p>
            <a:r>
              <a:rPr lang="fr-FR" b="1" dirty="0" smtClean="0"/>
              <a:t>Capacité en Droit UER droit de FDF</a:t>
            </a:r>
            <a:r>
              <a:rPr lang="fr-FR" dirty="0" smtClean="0"/>
              <a:t> - Fort-de-France (MQ)</a:t>
            </a:r>
          </a:p>
          <a:p>
            <a:r>
              <a:rPr lang="fr-FR" b="1" dirty="0" smtClean="0"/>
              <a:t>BTH -BTS en Hôtellerie           </a:t>
            </a:r>
            <a:endParaRPr lang="fr-FR" dirty="0" smtClean="0"/>
          </a:p>
          <a:p>
            <a:r>
              <a:rPr lang="fr-FR" b="1" dirty="0" smtClean="0"/>
              <a:t>Ecole Supérieur de Commerce</a:t>
            </a:r>
            <a:endParaRPr lang="fr-FR" dirty="0" smtClean="0"/>
          </a:p>
          <a:p>
            <a:r>
              <a:rPr lang="fr-FR" b="1" dirty="0" smtClean="0"/>
              <a:t>Ecole hôtelière de FDF + Toulouse +validation des acquis</a:t>
            </a:r>
            <a:r>
              <a:rPr lang="fr-FR" dirty="0" smtClean="0"/>
              <a:t> Toulouse (31)</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3">
                    <a:lumMod val="60000"/>
                    <a:lumOff val="40000"/>
                  </a:schemeClr>
                </a:solidFill>
              </a:rPr>
              <a:t>Sommaire</a:t>
            </a:r>
            <a:endParaRPr lang="fr-FR" dirty="0">
              <a:solidFill>
                <a:schemeClr val="accent3">
                  <a:lumMod val="60000"/>
                  <a:lumOff val="40000"/>
                </a:schemeClr>
              </a:solidFill>
            </a:endParaRPr>
          </a:p>
        </p:txBody>
      </p:sp>
      <p:sp>
        <p:nvSpPr>
          <p:cNvPr id="3" name="Espace réservé du contenu 2"/>
          <p:cNvSpPr>
            <a:spLocks noGrp="1"/>
          </p:cNvSpPr>
          <p:nvPr>
            <p:ph idx="1"/>
          </p:nvPr>
        </p:nvSpPr>
        <p:spPr>
          <a:xfrm>
            <a:off x="457200" y="1124744"/>
            <a:ext cx="8229600" cy="5001419"/>
          </a:xfrm>
        </p:spPr>
        <p:txBody>
          <a:bodyPr>
            <a:normAutofit/>
          </a:bodyPr>
          <a:lstStyle/>
          <a:p>
            <a:r>
              <a:rPr lang="fr-FR" sz="2000" dirty="0" smtClean="0"/>
              <a:t>Présentation</a:t>
            </a:r>
          </a:p>
          <a:p>
            <a:r>
              <a:rPr lang="fr-FR" sz="2000" dirty="0" smtClean="0"/>
              <a:t>Feuille de route</a:t>
            </a:r>
          </a:p>
          <a:p>
            <a:r>
              <a:rPr lang="fr-FR" sz="2000" dirty="0" smtClean="0"/>
              <a:t>Le marché</a:t>
            </a:r>
          </a:p>
          <a:p>
            <a:r>
              <a:rPr lang="fr-FR" sz="2000" dirty="0" smtClean="0"/>
              <a:t>Les fondateurs</a:t>
            </a:r>
          </a:p>
          <a:p>
            <a:r>
              <a:rPr lang="fr-FR" sz="2000" dirty="0" smtClean="0"/>
              <a:t>Investir dans l’Hôtellerie</a:t>
            </a:r>
          </a:p>
          <a:p>
            <a:r>
              <a:rPr lang="fr-FR" sz="2000" dirty="0" smtClean="0"/>
              <a:t>Stratégie</a:t>
            </a:r>
          </a:p>
          <a:p>
            <a:r>
              <a:rPr lang="fr-FR" sz="2000" dirty="0" smtClean="0"/>
              <a:t>Equipe opérationnelle</a:t>
            </a:r>
          </a:p>
          <a:p>
            <a:r>
              <a:rPr lang="fr-FR" sz="2000" dirty="0" smtClean="0"/>
              <a:t>Stratégie</a:t>
            </a:r>
          </a:p>
          <a:p>
            <a:r>
              <a:rPr lang="fr-FR" sz="2000" dirty="0" smtClean="0"/>
              <a:t>Montage juridique</a:t>
            </a:r>
          </a:p>
          <a:p>
            <a:r>
              <a:rPr lang="fr-FR" sz="2000" dirty="0" smtClean="0"/>
              <a:t>Développement</a:t>
            </a:r>
          </a:p>
          <a:p>
            <a:r>
              <a:rPr lang="fr-FR" sz="2000" dirty="0" smtClean="0"/>
              <a:t>Ambitions</a:t>
            </a:r>
          </a:p>
          <a:p>
            <a:r>
              <a:rPr lang="fr-FR" sz="2000" dirty="0" smtClean="0"/>
              <a:t>La formation</a:t>
            </a:r>
          </a:p>
          <a:p>
            <a:r>
              <a:rPr lang="fr-FR" sz="2000" dirty="0" smtClean="0"/>
              <a:t>Investisseurs</a:t>
            </a:r>
            <a:endParaRPr lang="fr-FR" sz="2000" dirty="0"/>
          </a:p>
        </p:txBody>
      </p:sp>
      <p:pic>
        <p:nvPicPr>
          <p:cNvPr id="5" name="Image 4"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solidFill>
                  <a:schemeClr val="accent3">
                    <a:lumMod val="60000"/>
                    <a:lumOff val="40000"/>
                  </a:schemeClr>
                </a:solidFill>
              </a:rPr>
              <a:t>UHC Holding du groupe Hôtelier</a:t>
            </a:r>
            <a:endParaRPr lang="fr-FR" sz="3200" dirty="0">
              <a:solidFill>
                <a:schemeClr val="accent3">
                  <a:lumMod val="60000"/>
                  <a:lumOff val="40000"/>
                </a:schemeClr>
              </a:solidFill>
            </a:endParaRPr>
          </a:p>
        </p:txBody>
      </p:sp>
      <p:sp>
        <p:nvSpPr>
          <p:cNvPr id="6" name="Espace réservé du contenu 5"/>
          <p:cNvSpPr>
            <a:spLocks noGrp="1"/>
          </p:cNvSpPr>
          <p:nvPr>
            <p:ph idx="1"/>
          </p:nvPr>
        </p:nvSpPr>
        <p:spPr/>
        <p:txBody>
          <a:bodyPr/>
          <a:lstStyle/>
          <a:p>
            <a:r>
              <a:rPr lang="fr-FR" sz="2400" dirty="0" smtClean="0"/>
              <a:t>4 marques</a:t>
            </a:r>
          </a:p>
          <a:p>
            <a:r>
              <a:rPr lang="fr-FR" sz="2400" dirty="0" smtClean="0">
                <a:solidFill>
                  <a:srgbClr val="336600"/>
                </a:solidFill>
              </a:rPr>
              <a:t>Séquoia Inn Hôtel </a:t>
            </a:r>
            <a:r>
              <a:rPr lang="fr-FR" sz="2400" dirty="0" smtClean="0"/>
              <a:t>****</a:t>
            </a:r>
          </a:p>
          <a:p>
            <a:r>
              <a:rPr lang="fr-FR" sz="2400" dirty="0" smtClean="0">
                <a:solidFill>
                  <a:srgbClr val="3399FF"/>
                </a:solidFill>
              </a:rPr>
              <a:t>Bluewing Hôtel </a:t>
            </a:r>
            <a:r>
              <a:rPr lang="fr-FR" sz="2400" dirty="0" smtClean="0"/>
              <a:t>***</a:t>
            </a:r>
          </a:p>
          <a:p>
            <a:r>
              <a:rPr lang="fr-FR" sz="2400" b="1" dirty="0" smtClean="0">
                <a:solidFill>
                  <a:srgbClr val="FFC000"/>
                </a:solidFill>
              </a:rPr>
              <a:t>Happy Inn Hôtel</a:t>
            </a:r>
            <a:r>
              <a:rPr lang="fr-FR" sz="2400" dirty="0" smtClean="0"/>
              <a:t>**</a:t>
            </a:r>
          </a:p>
          <a:p>
            <a:r>
              <a:rPr lang="fr-FR" sz="2400" dirty="0" smtClean="0">
                <a:solidFill>
                  <a:srgbClr val="00B050"/>
                </a:solidFill>
              </a:rPr>
              <a:t>Stay </a:t>
            </a:r>
            <a:r>
              <a:rPr lang="fr-FR" sz="2400" dirty="0" smtClean="0">
                <a:solidFill>
                  <a:srgbClr val="663300"/>
                </a:solidFill>
              </a:rPr>
              <a:t>Home</a:t>
            </a:r>
            <a:r>
              <a:rPr lang="fr-FR" sz="2400" dirty="0" smtClean="0"/>
              <a:t> </a:t>
            </a:r>
            <a:r>
              <a:rPr lang="fr-FR" sz="1800" dirty="0" smtClean="0"/>
              <a:t>Apparthôtel</a:t>
            </a:r>
          </a:p>
          <a:p>
            <a:r>
              <a:rPr lang="fr-FR" sz="1800" dirty="0" smtClean="0"/>
              <a:t>Répartis sur le territoire français ( phase 1)</a:t>
            </a:r>
          </a:p>
          <a:p>
            <a:r>
              <a:rPr lang="fr-FR" sz="1800" dirty="0" smtClean="0"/>
              <a:t>Allemagne  ( phase 2)</a:t>
            </a:r>
          </a:p>
          <a:p>
            <a:r>
              <a:rPr lang="fr-FR" sz="1800" dirty="0" smtClean="0"/>
              <a:t>Italie Irlande Espagne*  (phase 3)</a:t>
            </a:r>
          </a:p>
          <a:p>
            <a:r>
              <a:rPr lang="fr-FR" sz="1800" dirty="0" smtClean="0"/>
              <a:t>Les bonnes occasions rentreront dans la phase en cours</a:t>
            </a:r>
            <a:endParaRPr lang="fr-FR" sz="1800" dirty="0"/>
          </a:p>
        </p:txBody>
      </p:sp>
      <p:pic>
        <p:nvPicPr>
          <p:cNvPr id="7" name="Image 6"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3">
                    <a:lumMod val="60000"/>
                    <a:lumOff val="40000"/>
                  </a:schemeClr>
                </a:solidFill>
              </a:rPr>
              <a:t>Feuille de Route</a:t>
            </a:r>
            <a:endParaRPr lang="fr-FR" dirty="0">
              <a:solidFill>
                <a:schemeClr val="accent3">
                  <a:lumMod val="60000"/>
                  <a:lumOff val="40000"/>
                </a:schemeClr>
              </a:solidFill>
            </a:endParaRPr>
          </a:p>
        </p:txBody>
      </p:sp>
      <p:sp>
        <p:nvSpPr>
          <p:cNvPr id="3" name="Espace réservé du contenu 2"/>
          <p:cNvSpPr>
            <a:spLocks noGrp="1"/>
          </p:cNvSpPr>
          <p:nvPr>
            <p:ph idx="1"/>
          </p:nvPr>
        </p:nvSpPr>
        <p:spPr/>
        <p:txBody>
          <a:bodyPr>
            <a:normAutofit fontScale="70000" lnSpcReduction="20000"/>
          </a:bodyPr>
          <a:lstStyle/>
          <a:p>
            <a:r>
              <a:rPr lang="fr-FR" dirty="0" smtClean="0"/>
              <a:t>UHC, avec son groupe d'hôtels vise à acquérir 12 hôtels d'ici la fin de l'année 2017 dans plusieurs grandes villes de France.</a:t>
            </a:r>
          </a:p>
          <a:p>
            <a:r>
              <a:rPr lang="fr-FR" dirty="0" smtClean="0"/>
              <a:t>Notre feuille de route est d'atteindre 60 bâtiments à l’échéance de la fin 2020 en Europe.</a:t>
            </a:r>
          </a:p>
          <a:p>
            <a:r>
              <a:rPr lang="fr-FR" dirty="0" smtClean="0"/>
              <a:t>Notre ambition est d'être dans ses métiers, l'entreprise modèle et la préférence pour nos clients, nos employés et l'ensemble de ses parties prenantes.</a:t>
            </a:r>
          </a:p>
          <a:p>
            <a:r>
              <a:rPr lang="fr-FR" dirty="0" smtClean="0"/>
              <a:t>Cette ambition repose sur des valeurs : </a:t>
            </a:r>
            <a:r>
              <a:rPr lang="fr-FR" b="1" dirty="0" smtClean="0"/>
              <a:t>Entreprendre et Valoriser</a:t>
            </a:r>
            <a:r>
              <a:rPr lang="fr-FR" dirty="0" smtClean="0"/>
              <a:t>. </a:t>
            </a:r>
          </a:p>
          <a:p>
            <a:pPr lvl="0"/>
            <a:r>
              <a:rPr lang="fr-FR" dirty="0" smtClean="0"/>
              <a:t>entreprendre : stratégie synonyme d'intelligence collective, de rigueur dans la gestion des risques</a:t>
            </a:r>
          </a:p>
          <a:p>
            <a:pPr lvl="0"/>
            <a:r>
              <a:rPr lang="fr-FR" dirty="0" smtClean="0"/>
              <a:t>créer : à l'image de l'esprit pionnier tout en étant moderne et connectée</a:t>
            </a:r>
          </a:p>
          <a:p>
            <a:pPr lvl="0"/>
            <a:r>
              <a:rPr lang="fr-FR" dirty="0" smtClean="0"/>
              <a:t>valoriser : en termes humains, notamment en termes de sécurité et de respect de ses employés, mais aussi dans les domaines de l'environnement, la solidarité, l'éthique et la transparence</a:t>
            </a:r>
            <a:endParaRPr lang="fr-FR" dirty="0"/>
          </a:p>
        </p:txBody>
      </p:sp>
      <p:pic>
        <p:nvPicPr>
          <p:cNvPr id="4" name="Image 3"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chemeClr val="accent3">
                    <a:lumMod val="60000"/>
                    <a:lumOff val="40000"/>
                  </a:schemeClr>
                </a:solidFill>
              </a:rPr>
              <a:t>L'hôtellerie: Un marché ciblé et porteur </a:t>
            </a:r>
            <a:endParaRPr lang="fr-FR" sz="2800" dirty="0">
              <a:solidFill>
                <a:schemeClr val="accent3">
                  <a:lumMod val="60000"/>
                  <a:lumOff val="40000"/>
                </a:schemeClr>
              </a:solidFill>
            </a:endParaRPr>
          </a:p>
        </p:txBody>
      </p:sp>
      <p:sp>
        <p:nvSpPr>
          <p:cNvPr id="3" name="Espace réservé du contenu 2"/>
          <p:cNvSpPr>
            <a:spLocks noGrp="1"/>
          </p:cNvSpPr>
          <p:nvPr>
            <p:ph idx="1"/>
          </p:nvPr>
        </p:nvSpPr>
        <p:spPr>
          <a:xfrm>
            <a:off x="457200" y="1412776"/>
            <a:ext cx="8229600" cy="4713387"/>
          </a:xfrm>
        </p:spPr>
        <p:txBody>
          <a:bodyPr>
            <a:normAutofit fontScale="70000" lnSpcReduction="20000"/>
          </a:bodyPr>
          <a:lstStyle/>
          <a:p>
            <a:r>
              <a:rPr lang="fr-FR" dirty="0" smtClean="0"/>
              <a:t>Le marché parisien de l'hôtellerie présente des caractéristiques particulièrement attractives qui lui confèrent un faible niveau de risque. Paris, 1ère destination touristique mondiale, connait une croissance régulière du nombre de nuitées et se trouve confrontée à une pénurie structurelle de l'offre.</a:t>
            </a:r>
          </a:p>
          <a:p>
            <a:r>
              <a:rPr lang="fr-FR" u="sng" dirty="0" smtClean="0"/>
              <a:t>MARCHE : CHIFFRES CLES </a:t>
            </a:r>
            <a:endParaRPr lang="fr-FR" dirty="0" smtClean="0"/>
          </a:p>
          <a:p>
            <a:r>
              <a:rPr lang="fr-FR" dirty="0" smtClean="0"/>
              <a:t>L'hôtellerie parisienne est privilégiée : elle a à la fois la chance de profiter d'une demande très forte quasiment toute l'année et d'une stagnation dans la création d'hôtels.</a:t>
            </a:r>
          </a:p>
          <a:p>
            <a:r>
              <a:rPr lang="fr-FR" dirty="0" smtClean="0"/>
              <a:t>Comparativement, les hôtels parisiens sont plus chers de 30% et jusqu'à 40% par rapport aux hôtels de grandes et moyennes villes de province, à catégories comparables. Ils offrent également en moyenne près de 20 % de superficie de moins dans leurs chambres.</a:t>
            </a:r>
          </a:p>
          <a:p>
            <a:r>
              <a:rPr lang="fr-FR" dirty="0" smtClean="0"/>
              <a:t>La demande hôtelière à Paris en 2013 : mirobolante </a:t>
            </a:r>
            <a:endParaRPr lang="fr-FR" dirty="0"/>
          </a:p>
        </p:txBody>
      </p:sp>
      <p:pic>
        <p:nvPicPr>
          <p:cNvPr id="4" name="Image 3"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accent3">
                    <a:lumMod val="60000"/>
                    <a:lumOff val="40000"/>
                  </a:schemeClr>
                </a:solidFill>
              </a:rPr>
              <a:t>Les fondateurs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r>
              <a:rPr lang="fr-FR" sz="2600" dirty="0" smtClean="0"/>
              <a:t>Après 35 années d'expérience dans l'industrie hôtelière dont 20 années de direction en exploitation. Maîtrisant le marché parisien, l'outil de travail, le e-marché, je me suis senti prêt à me lancer à moindre risque.</a:t>
            </a:r>
          </a:p>
          <a:p>
            <a:endParaRPr lang="fr-FR" sz="2600" dirty="0" smtClean="0"/>
          </a:p>
          <a:p>
            <a:r>
              <a:rPr lang="fr-FR" sz="2600" u="sng" dirty="0" smtClean="0"/>
              <a:t>Parcours des membres fondateurs</a:t>
            </a:r>
          </a:p>
          <a:p>
            <a:pPr>
              <a:buNone/>
            </a:pPr>
            <a:endParaRPr lang="fr-FR" sz="2600" dirty="0" smtClean="0"/>
          </a:p>
          <a:p>
            <a:r>
              <a:rPr lang="fr-FR" sz="2600" b="1" dirty="0" smtClean="0"/>
              <a:t>Alex JACQUES SEBASTIEN</a:t>
            </a:r>
            <a:r>
              <a:rPr lang="fr-FR" sz="2600" dirty="0" smtClean="0"/>
              <a:t>  </a:t>
            </a:r>
            <a:r>
              <a:rPr lang="fr-FR" sz="2600" dirty="0" smtClean="0"/>
              <a:t>58 </a:t>
            </a:r>
            <a:r>
              <a:rPr lang="fr-FR" sz="2600" dirty="0" smtClean="0"/>
              <a:t>ANS, français</a:t>
            </a:r>
          </a:p>
          <a:p>
            <a:r>
              <a:rPr lang="fr-FR" sz="2600" dirty="0" smtClean="0"/>
              <a:t>Diplômé d'Ecole Hôtelière BTS, Ecole Supérieur de Commerce, Faculté de droit, formation en RH et gestion d'entreprise 35 ans d'expérience dont 25 dans le management hôtelier. Etablissements de 2, 3 et 4 étoiles.</a:t>
            </a:r>
          </a:p>
          <a:p>
            <a:endParaRPr lang="fr-FR" dirty="0"/>
          </a:p>
        </p:txBody>
      </p:sp>
      <p:pic>
        <p:nvPicPr>
          <p:cNvPr id="4" name="Image 3"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accent3">
                    <a:lumMod val="60000"/>
                    <a:lumOff val="40000"/>
                  </a:schemeClr>
                </a:solidFill>
              </a:rPr>
              <a:t>Pourquoi investir dans l’hôtellerie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Investissement fiable, l’hôtellerie donne lieu à des rendements pérennes et prévisibles. Il constitue un placement alternatif aux marchés immobiliers traditionnels de type résidentiel et tertiaire. L’industrie hôtelière repose sur des fondamentaux stables et fait preuve de robustesse en période de crise. Ses recettes et bénéfices progressent régulièrement. Le secteur affiche un dynamisme tout particulier en France, qui demeure la 1ère destination touristique mondiale avec une hausse de fréquentation de 6% en 2012 (chiffres OMT). L’hôtellerie à Paris a quant à elle battu de nouveaux records en 2012. La capitale a enregistré une fréquentation de 36,9 millions de nuitées, soit une légère augmentation de 0,1% par rapport à 2011 (sources : INSEE). Paris reste également le marché français le plus prisé par les investisseurs. La capitale, qui jouit d’une position centrale en Europe, profite de plusieurs éléments qui la rendent particulièrement attractive aux yeux des investisseurs. Une demande forte, une saisonnalité peu marquée un mix de clientèle diversifié, une stagnation du foncier.</a:t>
            </a:r>
          </a:p>
          <a:p>
            <a:endParaRPr lang="fr-FR" dirty="0"/>
          </a:p>
        </p:txBody>
      </p:sp>
      <p:pic>
        <p:nvPicPr>
          <p:cNvPr id="5" name="Image 4" descr="H:\UHC Logo\UHC Logo\UHC_Logo_Trans_Color.png"/>
          <p:cNvPicPr/>
          <p:nvPr/>
        </p:nvPicPr>
        <p:blipFill>
          <a:blip r:embed="rId2" cstate="print"/>
          <a:srcRect/>
          <a:stretch>
            <a:fillRect/>
          </a:stretch>
        </p:blipFill>
        <p:spPr bwMode="auto">
          <a:xfrm>
            <a:off x="8162925" y="0"/>
            <a:ext cx="981075" cy="9810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accent3">
                    <a:lumMod val="60000"/>
                    <a:lumOff val="40000"/>
                  </a:schemeClr>
                </a:solidFill>
              </a:rPr>
              <a:t>Stratégie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62500" lnSpcReduction="20000"/>
          </a:bodyPr>
          <a:lstStyle/>
          <a:p>
            <a:r>
              <a:rPr lang="fr-FR" u="sng" dirty="0" smtClean="0"/>
              <a:t>Plan marketing</a:t>
            </a:r>
            <a:endParaRPr lang="fr-FR" dirty="0" smtClean="0"/>
          </a:p>
          <a:p>
            <a:r>
              <a:rPr lang="fr-FR" dirty="0" smtClean="0"/>
              <a:t>La politique de prix : Nos tarifs sont bien sur yieldés avec un tarif le bas et le haut possible afin de garantir un tarif moyen toute l'année. Un tarif préférentiel pour certains clients corporate, une tarification groupe en période de basse saison. Le contrôle de la part de marché des OTA La politique de communication</a:t>
            </a:r>
          </a:p>
          <a:p>
            <a:r>
              <a:rPr lang="fr-FR" dirty="0" smtClean="0"/>
              <a:t>En matière de communication notre positionnement sur les sites et moteurs de recherches et réseaux sociaux donc une excellente présence sur internet. Brochures Logo, campagne publicitaires, marketing direct, foires spécialisées, colloques et sponsoring, etc. Notre site internet est un E-commerce avec possibilité de réservation et d'achat en ligne, statistiques du sites pages les plus visitées, les avis de la clientèle sur nos hôtels nos services et sur le site web, newsletter.</a:t>
            </a:r>
          </a:p>
          <a:p>
            <a:r>
              <a:rPr lang="fr-FR" u="sng" dirty="0" smtClean="0"/>
              <a:t>La politique de distribution</a:t>
            </a:r>
            <a:endParaRPr lang="fr-FR" dirty="0" smtClean="0"/>
          </a:p>
          <a:p>
            <a:r>
              <a:rPr lang="fr-FR" dirty="0" smtClean="0"/>
              <a:t>Distribution sur le net via les OTA, nos sites internet, La clientèle corporate et groupe et une présence sur les grands événements à Paris et en IDF</a:t>
            </a:r>
          </a:p>
          <a:p>
            <a:endParaRPr lang="fr-FR" dirty="0"/>
          </a:p>
        </p:txBody>
      </p:sp>
      <p:pic>
        <p:nvPicPr>
          <p:cNvPr id="4" name="Image 3"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accent3">
                    <a:lumMod val="60000"/>
                    <a:lumOff val="40000"/>
                  </a:schemeClr>
                </a:solidFill>
              </a:rPr>
              <a:t>Équipe opérationnelle</a:t>
            </a:r>
            <a:r>
              <a:rPr lang="fr-FR" u="sng" dirty="0" smtClean="0"/>
              <a:t>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r>
              <a:rPr lang="fr-FR" sz="2200" dirty="0" smtClean="0"/>
              <a:t>Le CEO / COO supervisera l'ensemble des équipes, il sera assisté par un directeur financier, un conseiller juridique et du développement un service de qualité et de satisfaction clientèle, un comptable une équipe en IT probablement en sous-traitance une assistante de direction chargé de la communication. Au fur et à mesure que le nombre d'unités augmente on complétera l'équipe de vente de revenu management et du marketing. Pour un établissement de type 3* de 50 chambres il faut prévoir environ 12 personnes dont 1 cadre. En annexe deux organigrammes.</a:t>
            </a:r>
          </a:p>
          <a:p>
            <a:endParaRPr lang="fr-FR" dirty="0"/>
          </a:p>
        </p:txBody>
      </p:sp>
      <p:pic>
        <p:nvPicPr>
          <p:cNvPr id="4" name="Image 3" descr="H:\UHC Logo\UHC Logo\UHC_Logo_Trans_Color.png"/>
          <p:cNvPicPr/>
          <p:nvPr/>
        </p:nvPicPr>
        <p:blipFill>
          <a:blip r:embed="rId2" cstate="print"/>
          <a:srcRect/>
          <a:stretch>
            <a:fillRect/>
          </a:stretch>
        </p:blipFill>
        <p:spPr bwMode="auto">
          <a:xfrm>
            <a:off x="7740352" y="260648"/>
            <a:ext cx="981075" cy="9810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ème Offic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880</Words>
  <Application>Microsoft Office PowerPoint</Application>
  <PresentationFormat>On-screen Show (4:3)</PresentationFormat>
  <Paragraphs>108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Franklin Gothic Book</vt:lpstr>
      <vt:lpstr>Thème Office</vt:lpstr>
      <vt:lpstr>United Hôtels Corporation</vt:lpstr>
      <vt:lpstr>Sommaire</vt:lpstr>
      <vt:lpstr>UHC Holding du groupe Hôtelier</vt:lpstr>
      <vt:lpstr>Feuille de Route</vt:lpstr>
      <vt:lpstr>L'hôtellerie: Un marché ciblé et porteur </vt:lpstr>
      <vt:lpstr>Les fondateurs </vt:lpstr>
      <vt:lpstr>Pourquoi investir dans l’hôtellerie </vt:lpstr>
      <vt:lpstr>Stratégie </vt:lpstr>
      <vt:lpstr>Équipe opérationnelle  </vt:lpstr>
      <vt:lpstr>Divers Stratégie</vt:lpstr>
      <vt:lpstr>Montage juridique </vt:lpstr>
      <vt:lpstr>Notre développement </vt:lpstr>
      <vt:lpstr>  Ambitions  </vt:lpstr>
      <vt:lpstr>Formation</vt:lpstr>
      <vt:lpstr>CV</vt:lpstr>
      <vt:lpstr>CV suite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Hotels Corporation</dc:title>
  <dc:creator>h</dc:creator>
  <cp:lastModifiedBy>Alex Jacques sebastien</cp:lastModifiedBy>
  <cp:revision>47</cp:revision>
  <dcterms:created xsi:type="dcterms:W3CDTF">2016-03-31T08:25:55Z</dcterms:created>
  <dcterms:modified xsi:type="dcterms:W3CDTF">2017-03-10T08:49:19Z</dcterms:modified>
</cp:coreProperties>
</file>